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29"/>
  </p:notesMasterIdLst>
  <p:handoutMasterIdLst>
    <p:handoutMasterId r:id="rId30"/>
  </p:handoutMasterIdLst>
  <p:sldIdLst>
    <p:sldId id="256" r:id="rId2"/>
    <p:sldId id="293" r:id="rId3"/>
    <p:sldId id="270" r:id="rId4"/>
    <p:sldId id="294" r:id="rId5"/>
    <p:sldId id="263" r:id="rId6"/>
    <p:sldId id="264" r:id="rId7"/>
    <p:sldId id="269" r:id="rId8"/>
    <p:sldId id="295" r:id="rId9"/>
    <p:sldId id="276" r:id="rId10"/>
    <p:sldId id="296" r:id="rId11"/>
    <p:sldId id="267" r:id="rId12"/>
    <p:sldId id="259" r:id="rId13"/>
    <p:sldId id="271" r:id="rId14"/>
    <p:sldId id="272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0" r:id="rId26"/>
    <p:sldId id="291" r:id="rId27"/>
    <p:sldId id="289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A04"/>
    <a:srgbClr val="FE8002"/>
    <a:srgbClr val="FEB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3BC6722-8337-45A0-94A8-4CDC8094B44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613EBC8-6FE2-4751-90DA-A726CDB5CA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6F50A3-4387-4B70-87FE-6A48BA383D16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EF88C4-8FA9-4DB2-8379-E53266A469D1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C259E0-3B5F-44A0-93FD-16D44A66AAA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8A13A-8B63-4C71-B3D5-848B9FCA895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E105E-7211-4DDD-BEDD-41C43560D95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CE85A2-1760-4996-8D91-5D60862929A3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B10F7-592C-427B-9D0F-4228A2721DF3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0CDA6-662C-4275-BCB6-F90F841BD1FA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011533-88BC-427C-B785-40EFB8917CDF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79B193-B1F4-432C-87D4-0C90C84DB136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/>
              <a:t>Walser sind ausgewanderte</a:t>
            </a:r>
            <a:r>
              <a:rPr lang="de-DE" baseline="0" dirty="0"/>
              <a:t> Oberwalliser, die im 13 Jh. ihre Heimat </a:t>
            </a:r>
            <a:r>
              <a:rPr lang="de-DE" baseline="0" dirty="0" err="1"/>
              <a:t>verliessen</a:t>
            </a:r>
            <a:r>
              <a:rPr lang="de-DE" baseline="0" dirty="0"/>
              <a:t> und sich im den höchsten Tälern des westlichen Alpenbogens </a:t>
            </a:r>
            <a:r>
              <a:rPr lang="de-DE" baseline="0" dirty="0" err="1"/>
              <a:t>niederliessen</a:t>
            </a:r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41F63-F88C-47D7-9137-6E01B8FD578E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5FB04-F3D8-4C0E-9C78-866270E70F39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758B75-D050-4D3E-966C-44C5691FDB3A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47F64F-F4C2-44B6-8AEB-9F04C7D93401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/>
              <a:t>Quelle: Kleiner Sprachatlas der deutschen Schweiz</a:t>
            </a:r>
          </a:p>
        </p:txBody>
      </p:sp>
      <p:sp>
        <p:nvSpPr>
          <p:cNvPr id="358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7346B-4DB8-41E8-801B-A9CE6D45101B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312DE-9C16-4B5F-BA45-B08E14F6174A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8EE559-0A7F-4ECE-976D-43689A15FF7C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CH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CH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CH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CH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CH"/>
            </a:p>
          </p:txBody>
        </p:sp>
      </p:grpSp>
      <p:grpSp>
        <p:nvGrpSpPr>
          <p:cNvPr id="14" name="Group 17"/>
          <p:cNvGrpSpPr>
            <a:grpSpLocks/>
          </p:cNvGrpSpPr>
          <p:nvPr userDrawn="1"/>
        </p:nvGrpSpPr>
        <p:grpSpPr bwMode="auto">
          <a:xfrm>
            <a:off x="8723313" y="6437313"/>
            <a:ext cx="457200" cy="447675"/>
            <a:chOff x="5017" y="1253"/>
            <a:chExt cx="720" cy="704"/>
          </a:xfrm>
        </p:grpSpPr>
        <p:sp>
          <p:nvSpPr>
            <p:cNvPr id="15" name="AutoShape 18"/>
            <p:cNvSpPr>
              <a:spLocks noChangeAspect="1" noChangeArrowheads="1"/>
            </p:cNvSpPr>
            <p:nvPr/>
          </p:nvSpPr>
          <p:spPr bwMode="auto">
            <a:xfrm rot="-5400000">
              <a:off x="5016" y="1254"/>
              <a:ext cx="704" cy="702"/>
            </a:xfrm>
            <a:prstGeom prst="rtTriangl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CH"/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5377" y="1598"/>
              <a:ext cx="360" cy="359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de-CH" sz="1200" b="1">
                  <a:solidFill>
                    <a:schemeClr val="bg1"/>
                  </a:solidFill>
                  <a:latin typeface="Arial" charset="0"/>
                </a:rPr>
                <a:t>VS</a:t>
              </a:r>
              <a:endParaRPr lang="de-DE" sz="18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7" name="Text Box 20"/>
          <p:cNvSpPr txBox="1">
            <a:spLocks noChangeArrowheads="1"/>
          </p:cNvSpPr>
          <p:nvPr userDrawn="1"/>
        </p:nvSpPr>
        <p:spPr bwMode="auto">
          <a:xfrm>
            <a:off x="8693150" y="0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fld id="{87C868D2-1068-4B98-8560-460FAC830B93}" type="slidenum">
              <a:rPr lang="de-DE" sz="1000"/>
              <a:pPr>
                <a:defRPr/>
              </a:pPr>
              <a:t>‹Nr.›</a:t>
            </a:fld>
            <a:endParaRPr lang="de-DE" sz="1000"/>
          </a:p>
        </p:txBody>
      </p:sp>
      <p:pic>
        <p:nvPicPr>
          <p:cNvPr id="18" name="Picture 2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9138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Titelmasterformat durch Klicken bearbeiten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CH"/>
              <a:t>Formatvorlage des Untertitelmasters durch Klicken bearbeiten</a:t>
            </a:r>
          </a:p>
        </p:txBody>
      </p:sp>
      <p:sp>
        <p:nvSpPr>
          <p:cNvPr id="19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1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F0CC8A2-0261-43E9-B48A-9852334BFF92}" type="slidenum">
              <a:rPr lang="de-CH"/>
              <a:pPr>
                <a:defRPr/>
              </a:pPr>
              <a:t>‹Nr.›</a:t>
            </a:fld>
            <a:fld id="{DF002CFF-B1BE-411E-AD8B-511C726F441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98266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de-CH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 err="1"/>
              <a:t>Salgesch</a:t>
            </a:r>
            <a:r>
              <a:rPr lang="de-CH" dirty="0"/>
              <a:t>, 10. 12. 11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6774593" y="6525344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dirty="0" err="1"/>
              <a:t>Salgesch</a:t>
            </a:r>
            <a:r>
              <a:rPr lang="de-CH" sz="1800" dirty="0"/>
              <a:t>, 10.12.11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3" name="Rectangle 7"/>
          <p:cNvSpPr>
            <a:spLocks noChangeArrowheads="1"/>
          </p:cNvSpPr>
          <p:nvPr/>
        </p:nvSpPr>
        <p:spPr bwMode="gray">
          <a:xfrm>
            <a:off x="635000" y="657225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de-CH" sz="2400"/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gray">
          <a:xfrm>
            <a:off x="395288" y="1341438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de-CH" sz="2400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Titelmasterformat durch Klicken bearbeiten</a:t>
            </a: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Textmasterformate durch Klicken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809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09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0912" name="Text Box 16"/>
          <p:cNvSpPr txBox="1">
            <a:spLocks noChangeArrowheads="1"/>
          </p:cNvSpPr>
          <p:nvPr userDrawn="1"/>
        </p:nvSpPr>
        <p:spPr bwMode="auto">
          <a:xfrm>
            <a:off x="8639175" y="0"/>
            <a:ext cx="504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fld id="{F4BC224A-7742-4AA7-BEB9-4692FF6424C4}" type="slidenum">
              <a:rPr lang="de-CH" sz="1200"/>
              <a:pPr>
                <a:defRPr/>
              </a:pPr>
              <a:t>‹Nr.›</a:t>
            </a:fld>
            <a:endParaRPr lang="de-CH" sz="1200"/>
          </a:p>
        </p:txBody>
      </p:sp>
      <p:pic>
        <p:nvPicPr>
          <p:cNvPr id="1033" name="Picture 18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1750"/>
            <a:ext cx="1042988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4" name="Group 19"/>
          <p:cNvGrpSpPr>
            <a:grpSpLocks/>
          </p:cNvGrpSpPr>
          <p:nvPr userDrawn="1"/>
        </p:nvGrpSpPr>
        <p:grpSpPr bwMode="auto">
          <a:xfrm>
            <a:off x="8723313" y="6437313"/>
            <a:ext cx="457200" cy="447675"/>
            <a:chOff x="5017" y="1253"/>
            <a:chExt cx="720" cy="704"/>
          </a:xfrm>
        </p:grpSpPr>
        <p:sp>
          <p:nvSpPr>
            <p:cNvPr id="80916" name="AutoShape 20"/>
            <p:cNvSpPr>
              <a:spLocks noChangeAspect="1" noChangeArrowheads="1"/>
            </p:cNvSpPr>
            <p:nvPr/>
          </p:nvSpPr>
          <p:spPr bwMode="auto">
            <a:xfrm rot="-5400000">
              <a:off x="5016" y="1254"/>
              <a:ext cx="704" cy="702"/>
            </a:xfrm>
            <a:prstGeom prst="rtTriangl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CH"/>
            </a:p>
          </p:txBody>
        </p:sp>
        <p:sp>
          <p:nvSpPr>
            <p:cNvPr id="80917" name="Text Box 21"/>
            <p:cNvSpPr txBox="1">
              <a:spLocks noChangeArrowheads="1"/>
            </p:cNvSpPr>
            <p:nvPr/>
          </p:nvSpPr>
          <p:spPr bwMode="auto">
            <a:xfrm>
              <a:off x="5377" y="1598"/>
              <a:ext cx="360" cy="359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de-CH" sz="1200" b="1">
                  <a:solidFill>
                    <a:schemeClr val="bg1"/>
                  </a:solidFill>
                  <a:latin typeface="Arial" charset="0"/>
                </a:rPr>
                <a:t>VS</a:t>
              </a:r>
              <a:endParaRPr lang="de-DE" sz="180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-walser.ch/" TargetMode="External"/><Relationship Id="rId2" Type="http://schemas.openxmlformats.org/officeDocument/2006/relationships/hyperlink" Target="http://www.walser-alps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alsermuseum.ch/" TargetMode="External"/><Relationship Id="rId5" Type="http://schemas.openxmlformats.org/officeDocument/2006/relationships/hyperlink" Target="http://www.walser-dati.it/" TargetMode="External"/><Relationship Id="rId4" Type="http://schemas.openxmlformats.org/officeDocument/2006/relationships/hyperlink" Target="http://www.walserverein-gr.ch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b/b8/Alagna_Valsesia-_(30)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CH" sz="5400" b="1"/>
              <a:t>Die Walser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5648325" cy="1752600"/>
          </a:xfrm>
        </p:spPr>
        <p:txBody>
          <a:bodyPr/>
          <a:lstStyle/>
          <a:p>
            <a:pPr algn="l" eaLnBrk="1" hangingPunct="1"/>
            <a:r>
              <a:rPr lang="de-CH" sz="4400"/>
              <a:t>Erstellt durch:</a:t>
            </a:r>
          </a:p>
          <a:p>
            <a:pPr algn="r" eaLnBrk="1" hangingPunct="1"/>
            <a:r>
              <a:rPr lang="de-CH" sz="2000"/>
              <a:t>Volmar Schmid, Furkastrasse 26, 3900 Brig +4127 923 93 35; volmar.schmid@bluewin.ch </a:t>
            </a:r>
            <a:endParaRPr lang="de-DE" sz="200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403648" y="0"/>
            <a:ext cx="6772275" cy="6791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4000" b="1"/>
              <a:t>Der Stauraum im Oberwallis</a:t>
            </a:r>
            <a:endParaRPr lang="de-DE" sz="4000" b="1"/>
          </a:p>
        </p:txBody>
      </p:sp>
      <p:pic>
        <p:nvPicPr>
          <p:cNvPr id="117912" name="Picture 152" descr="Einwand_Alemann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412875"/>
            <a:ext cx="56896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913" name="Oval 153"/>
          <p:cNvSpPr>
            <a:spLocks noChangeArrowheads="1"/>
          </p:cNvSpPr>
          <p:nvPr/>
        </p:nvSpPr>
        <p:spPr bwMode="auto">
          <a:xfrm>
            <a:off x="4572000" y="3141663"/>
            <a:ext cx="504825" cy="1366837"/>
          </a:xfrm>
          <a:prstGeom prst="ellipse">
            <a:avLst/>
          </a:prstGeom>
          <a:gradFill rotWithShape="1">
            <a:gsLst>
              <a:gs pos="0">
                <a:schemeClr val="accent1">
                  <a:alpha val="44000"/>
                </a:schemeClr>
              </a:gs>
              <a:gs pos="100000">
                <a:schemeClr val="accent1">
                  <a:gamma/>
                  <a:shade val="46275"/>
                  <a:invGamma/>
                  <a:alpha val="4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/>
          </a:p>
        </p:txBody>
      </p:sp>
      <p:sp>
        <p:nvSpPr>
          <p:cNvPr id="117914" name="Oval 154"/>
          <p:cNvSpPr>
            <a:spLocks noChangeArrowheads="1"/>
          </p:cNvSpPr>
          <p:nvPr/>
        </p:nvSpPr>
        <p:spPr bwMode="auto">
          <a:xfrm rot="5400000">
            <a:off x="7885906" y="3933032"/>
            <a:ext cx="358775" cy="935038"/>
          </a:xfrm>
          <a:prstGeom prst="ellipse">
            <a:avLst/>
          </a:prstGeom>
          <a:gradFill rotWithShape="1">
            <a:gsLst>
              <a:gs pos="0">
                <a:schemeClr val="accent1">
                  <a:alpha val="44000"/>
                </a:schemeClr>
              </a:gs>
              <a:gs pos="100000">
                <a:schemeClr val="accent1">
                  <a:gamma/>
                  <a:shade val="46275"/>
                  <a:invGamma/>
                  <a:alpha val="4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/>
          </a:p>
        </p:txBody>
      </p:sp>
      <p:sp>
        <p:nvSpPr>
          <p:cNvPr id="117915" name="Text Box 155"/>
          <p:cNvSpPr txBox="1">
            <a:spLocks noChangeArrowheads="1"/>
          </p:cNvSpPr>
          <p:nvPr/>
        </p:nvSpPr>
        <p:spPr bwMode="auto">
          <a:xfrm>
            <a:off x="7575550" y="481171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800" b="1"/>
              <a:t>Stauzone</a:t>
            </a:r>
            <a:endParaRPr lang="de-DE" sz="1800" b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1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913" grpId="0" animBg="1"/>
      <p:bldP spid="117914" grpId="0" animBg="1"/>
      <p:bldP spid="1179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25538"/>
            <a:ext cx="541496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Freeform 5"/>
          <p:cNvSpPr>
            <a:spLocks/>
          </p:cNvSpPr>
          <p:nvPr/>
        </p:nvSpPr>
        <p:spPr bwMode="auto">
          <a:xfrm>
            <a:off x="2605088" y="2268538"/>
            <a:ext cx="1066800" cy="3200400"/>
          </a:xfrm>
          <a:custGeom>
            <a:avLst/>
            <a:gdLst>
              <a:gd name="T0" fmla="*/ 493950647 w 576"/>
              <a:gd name="T1" fmla="*/ 0 h 2064"/>
              <a:gd name="T2" fmla="*/ 987901294 w 576"/>
              <a:gd name="T3" fmla="*/ 577031731 h 2064"/>
              <a:gd name="T4" fmla="*/ 0 w 576"/>
              <a:gd name="T5" fmla="*/ 1615691482 h 2064"/>
              <a:gd name="T6" fmla="*/ 0 w 576"/>
              <a:gd name="T7" fmla="*/ 2077316789 h 2064"/>
              <a:gd name="T8" fmla="*/ 1975802589 w 576"/>
              <a:gd name="T9" fmla="*/ 2147483647 h 2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2064"/>
              <a:gd name="T17" fmla="*/ 576 w 576"/>
              <a:gd name="T18" fmla="*/ 2064 h 20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2064">
                <a:moveTo>
                  <a:pt x="144" y="0"/>
                </a:moveTo>
                <a:lnTo>
                  <a:pt x="288" y="240"/>
                </a:lnTo>
                <a:lnTo>
                  <a:pt x="0" y="672"/>
                </a:lnTo>
                <a:lnTo>
                  <a:pt x="0" y="864"/>
                </a:lnTo>
                <a:lnTo>
                  <a:pt x="576" y="2064"/>
                </a:ln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3138488" y="4173538"/>
            <a:ext cx="727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ää</a:t>
            </a: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2570163" y="4325938"/>
            <a:ext cx="568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ee</a:t>
            </a: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5940425" y="1916113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«ee» / «ää»: Cheess / Chääs                                    Braunvieh / Fleckvieh</a:t>
            </a:r>
            <a:endParaRPr lang="de-CH" sz="1800">
              <a:latin typeface="Times" charset="0"/>
            </a:endParaRPr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3062288" y="478313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ä</a:t>
            </a: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3367088" y="470693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e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5940425" y="3408363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«ä» / «e»: kchännu / pchennu</a:t>
            </a:r>
            <a:endParaRPr lang="de-CH" sz="1800">
              <a:latin typeface="Times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1614488" y="2192338"/>
            <a:ext cx="1371600" cy="2743200"/>
          </a:xfrm>
          <a:custGeom>
            <a:avLst/>
            <a:gdLst>
              <a:gd name="T0" fmla="*/ 1693545315 w 864"/>
              <a:gd name="T1" fmla="*/ 0 h 1728"/>
              <a:gd name="T2" fmla="*/ 2147483647 w 864"/>
              <a:gd name="T3" fmla="*/ 604837528 h 1728"/>
              <a:gd name="T4" fmla="*/ 1088707589 w 864"/>
              <a:gd name="T5" fmla="*/ 1814512781 h 1728"/>
              <a:gd name="T6" fmla="*/ 1088707589 w 864"/>
              <a:gd name="T7" fmla="*/ 2147483647 h 1728"/>
              <a:gd name="T8" fmla="*/ 0 w 864"/>
              <a:gd name="T9" fmla="*/ 2147483647 h 17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"/>
              <a:gd name="T16" fmla="*/ 0 h 1728"/>
              <a:gd name="T17" fmla="*/ 864 w 864"/>
              <a:gd name="T18" fmla="*/ 1728 h 17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" h="1728">
                <a:moveTo>
                  <a:pt x="672" y="0"/>
                </a:moveTo>
                <a:lnTo>
                  <a:pt x="864" y="240"/>
                </a:lnTo>
                <a:lnTo>
                  <a:pt x="432" y="720"/>
                </a:lnTo>
                <a:lnTo>
                  <a:pt x="432" y="1008"/>
                </a:lnTo>
                <a:lnTo>
                  <a:pt x="0" y="1728"/>
                </a:ln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06510" name="Text Box 14"/>
          <p:cNvSpPr txBox="1">
            <a:spLocks noChangeArrowheads="1"/>
          </p:cNvSpPr>
          <p:nvPr/>
        </p:nvSpPr>
        <p:spPr bwMode="auto">
          <a:xfrm>
            <a:off x="1614488" y="386873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chemeClr val="accent2"/>
                </a:solidFill>
                <a:latin typeface="Times" charset="0"/>
              </a:rPr>
              <a:t>du</a:t>
            </a:r>
            <a:endParaRPr lang="de-CH" sz="1800">
              <a:solidFill>
                <a:srgbClr val="CC0000"/>
              </a:solidFill>
              <a:latin typeface="Times" charset="0"/>
            </a:endParaRPr>
          </a:p>
        </p:txBody>
      </p:sp>
      <p:sp>
        <p:nvSpPr>
          <p:cNvPr id="106511" name="Text Box 15"/>
          <p:cNvSpPr txBox="1">
            <a:spLocks noChangeArrowheads="1"/>
          </p:cNvSpPr>
          <p:nvPr/>
        </p:nvSpPr>
        <p:spPr bwMode="auto">
          <a:xfrm>
            <a:off x="1919288" y="4249738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chemeClr val="accent2"/>
                </a:solidFill>
                <a:latin typeface="Times" charset="0"/>
              </a:rPr>
              <a:t>düü</a:t>
            </a:r>
            <a:endParaRPr lang="de-CH" sz="1800">
              <a:solidFill>
                <a:srgbClr val="CC0000"/>
              </a:solidFill>
              <a:latin typeface="Times" charset="0"/>
            </a:endParaRPr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5940425" y="4625975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chemeClr val="accent2"/>
                </a:solidFill>
                <a:latin typeface="Times" charset="0"/>
              </a:rPr>
              <a:t>«du» / «düü»</a:t>
            </a:r>
            <a:endParaRPr lang="de-CH" sz="1800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2986088" y="2192338"/>
            <a:ext cx="990600" cy="1828800"/>
          </a:xfrm>
          <a:custGeom>
            <a:avLst/>
            <a:gdLst>
              <a:gd name="T0" fmla="*/ 0 w 624"/>
              <a:gd name="T1" fmla="*/ 0 h 1152"/>
              <a:gd name="T2" fmla="*/ 483870009 w 624"/>
              <a:gd name="T3" fmla="*/ 725804891 h 1152"/>
              <a:gd name="T4" fmla="*/ 604837462 w 624"/>
              <a:gd name="T5" fmla="*/ 1935479973 h 1152"/>
              <a:gd name="T6" fmla="*/ 1572577282 w 624"/>
              <a:gd name="T7" fmla="*/ 2147483647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1152"/>
              <a:gd name="T14" fmla="*/ 624 w 624"/>
              <a:gd name="T15" fmla="*/ 1152 h 1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1152">
                <a:moveTo>
                  <a:pt x="0" y="0"/>
                </a:moveTo>
                <a:lnTo>
                  <a:pt x="192" y="288"/>
                </a:lnTo>
                <a:lnTo>
                  <a:pt x="240" y="768"/>
                </a:lnTo>
                <a:lnTo>
                  <a:pt x="624" y="1152"/>
                </a:ln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06514" name="Text Box 18"/>
          <p:cNvSpPr txBox="1">
            <a:spLocks noChangeArrowheads="1"/>
          </p:cNvSpPr>
          <p:nvPr/>
        </p:nvSpPr>
        <p:spPr bwMode="auto">
          <a:xfrm>
            <a:off x="3214688" y="364013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latin typeface="Times" charset="0"/>
              </a:rPr>
              <a:t>iisch</a:t>
            </a:r>
            <a:endParaRPr lang="de-CH" sz="1800">
              <a:latin typeface="Times" charset="0"/>
            </a:endParaRPr>
          </a:p>
        </p:txBody>
      </p:sp>
      <p:sp>
        <p:nvSpPr>
          <p:cNvPr id="106515" name="Text Box 19"/>
          <p:cNvSpPr txBox="1">
            <a:spLocks noChangeArrowheads="1"/>
          </p:cNvSpPr>
          <p:nvPr/>
        </p:nvSpPr>
        <p:spPr bwMode="auto">
          <a:xfrm>
            <a:off x="3290888" y="280193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latin typeface="Times" charset="0"/>
              </a:rPr>
              <a:t>insch</a:t>
            </a:r>
            <a:endParaRPr lang="de-CH" sz="1800">
              <a:latin typeface="Times" charset="0"/>
            </a:endParaRPr>
          </a:p>
        </p:txBody>
      </p:sp>
      <p:sp>
        <p:nvSpPr>
          <p:cNvPr id="106516" name="Text Box 20"/>
          <p:cNvSpPr txBox="1">
            <a:spLocks noChangeArrowheads="1"/>
          </p:cNvSpPr>
          <p:nvPr/>
        </p:nvSpPr>
        <p:spPr bwMode="auto">
          <a:xfrm>
            <a:off x="5940425" y="5843588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latin typeface="Times" charset="0"/>
              </a:rPr>
              <a:t>«iisch» / «insch»</a:t>
            </a:r>
            <a:endParaRPr lang="de-CH" sz="1800">
              <a:latin typeface="Times" charset="0"/>
            </a:endParaRPr>
          </a:p>
        </p:txBody>
      </p:sp>
      <p:sp>
        <p:nvSpPr>
          <p:cNvPr id="8210" name="Rectangle 2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7793037" cy="982663"/>
          </a:xfrm>
          <a:noFill/>
        </p:spPr>
        <p:txBody>
          <a:bodyPr/>
          <a:lstStyle/>
          <a:p>
            <a:pPr eaLnBrk="1" hangingPunct="1"/>
            <a:r>
              <a:rPr lang="de-CH" sz="3200" b="1"/>
              <a:t>Die </a:t>
            </a:r>
            <a:r>
              <a:rPr lang="de-CH" sz="4000" b="1"/>
              <a:t>Dialektgrenzen</a:t>
            </a:r>
            <a:r>
              <a:rPr lang="de-CH" sz="3200" b="1"/>
              <a:t> im Oberwallis</a:t>
            </a:r>
            <a:endParaRPr lang="de-DE" sz="3200" b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0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animBg="1"/>
      <p:bldP spid="106502" grpId="0" autoUpdateAnimBg="0"/>
      <p:bldP spid="106503" grpId="0" autoUpdateAnimBg="0"/>
      <p:bldP spid="106505" grpId="0" autoUpdateAnimBg="0"/>
      <p:bldP spid="106506" grpId="0" autoUpdateAnimBg="0"/>
      <p:bldP spid="106507" grpId="0" autoUpdateAnimBg="0"/>
      <p:bldP spid="106508" grpId="0" autoUpdateAnimBg="0"/>
      <p:bldP spid="106509" grpId="0" animBg="1"/>
      <p:bldP spid="106510" grpId="0" autoUpdateAnimBg="0"/>
      <p:bldP spid="106511" grpId="0" autoUpdateAnimBg="0"/>
      <p:bldP spid="106512" grpId="0" autoUpdateAnimBg="0"/>
      <p:bldP spid="106513" grpId="0" animBg="1"/>
      <p:bldP spid="106514" grpId="0" autoUpdateAnimBg="0"/>
      <p:bldP spid="106515" grpId="0" autoUpdateAnimBg="0"/>
      <p:bldP spid="10651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3600" b="1"/>
              <a:t>Die Walserwanderung</a:t>
            </a:r>
            <a:endParaRPr lang="de-DE" sz="3600" b="1"/>
          </a:p>
        </p:txBody>
      </p:sp>
      <p:pic>
        <p:nvPicPr>
          <p:cNvPr id="175111" name="Picture 7" descr="Walserwanderungen Fibicher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1331913" y="1628775"/>
            <a:ext cx="640715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914400"/>
            <a:ext cx="7200900" cy="57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200" b="1"/>
              <a:t>Gemeinsame sprachliche Merkmale</a:t>
            </a:r>
            <a:endParaRPr lang="de-DE" sz="3200" b="1"/>
          </a:p>
        </p:txBody>
      </p:sp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465263"/>
            <a:ext cx="626745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8" name="WordArt 6"/>
          <p:cNvSpPr>
            <a:spLocks noChangeArrowheads="1" noChangeShapeType="1" noTextEdit="1"/>
          </p:cNvSpPr>
          <p:nvPr/>
        </p:nvSpPr>
        <p:spPr bwMode="auto">
          <a:xfrm>
            <a:off x="2682875" y="2532063"/>
            <a:ext cx="3251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«s» zu «sch»</a:t>
            </a:r>
          </a:p>
        </p:txBody>
      </p:sp>
      <p:sp>
        <p:nvSpPr>
          <p:cNvPr id="192519" name="WordArt 7"/>
          <p:cNvSpPr>
            <a:spLocks noChangeArrowheads="1" noChangeShapeType="1" noTextEdit="1"/>
          </p:cNvSpPr>
          <p:nvPr/>
        </p:nvSpPr>
        <p:spPr bwMode="auto">
          <a:xfrm>
            <a:off x="1920875" y="4970463"/>
            <a:ext cx="81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«ee»</a:t>
            </a:r>
          </a:p>
        </p:txBody>
      </p:sp>
      <p:sp>
        <p:nvSpPr>
          <p:cNvPr id="192520" name="WordArt 8"/>
          <p:cNvSpPr>
            <a:spLocks noChangeArrowheads="1" noChangeShapeType="1" noTextEdit="1"/>
          </p:cNvSpPr>
          <p:nvPr/>
        </p:nvSpPr>
        <p:spPr bwMode="auto">
          <a:xfrm>
            <a:off x="6035675" y="2074863"/>
            <a:ext cx="81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«ee»</a:t>
            </a:r>
          </a:p>
        </p:txBody>
      </p:sp>
      <p:sp>
        <p:nvSpPr>
          <p:cNvPr id="192521" name="WordArt 9"/>
          <p:cNvSpPr>
            <a:spLocks noChangeArrowheads="1" noChangeShapeType="1" noTextEdit="1"/>
          </p:cNvSpPr>
          <p:nvPr/>
        </p:nvSpPr>
        <p:spPr bwMode="auto">
          <a:xfrm>
            <a:off x="2911475" y="4208463"/>
            <a:ext cx="81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«ää»</a:t>
            </a:r>
          </a:p>
        </p:txBody>
      </p:sp>
      <p:sp>
        <p:nvSpPr>
          <p:cNvPr id="192522" name="WordArt 10"/>
          <p:cNvSpPr>
            <a:spLocks noChangeArrowheads="1" noChangeShapeType="1" noTextEdit="1"/>
          </p:cNvSpPr>
          <p:nvPr/>
        </p:nvSpPr>
        <p:spPr bwMode="auto">
          <a:xfrm>
            <a:off x="4664075" y="3675063"/>
            <a:ext cx="81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«ää»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8" grpId="0" animBg="1"/>
      <p:bldP spid="192519" grpId="0" animBg="1"/>
      <p:bldP spid="192520" grpId="0" animBg="1"/>
      <p:bldP spid="192521" grpId="0" animBg="1"/>
      <p:bldP spid="1925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3200" b="1"/>
              <a:t>Gemeinsame sprachliche Merkmale</a:t>
            </a:r>
            <a:endParaRPr lang="de-DE" sz="3200" b="1"/>
          </a:p>
        </p:txBody>
      </p:sp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530350"/>
            <a:ext cx="5297487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6" name="WordArt 6"/>
          <p:cNvSpPr>
            <a:spLocks noChangeArrowheads="1" noChangeShapeType="1" noTextEdit="1"/>
          </p:cNvSpPr>
          <p:nvPr/>
        </p:nvSpPr>
        <p:spPr bwMode="auto">
          <a:xfrm>
            <a:off x="179388" y="3357563"/>
            <a:ext cx="2514600" cy="1457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de-CH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Eigenwörter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624013"/>
            <a:ext cx="58007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4" name="WordArt 6"/>
          <p:cNvSpPr>
            <a:spLocks noChangeArrowheads="1" noChangeShapeType="1" noTextEdit="1"/>
          </p:cNvSpPr>
          <p:nvPr/>
        </p:nvSpPr>
        <p:spPr bwMode="auto">
          <a:xfrm>
            <a:off x="900113" y="3500438"/>
            <a:ext cx="1981200" cy="8477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de-CH" sz="36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Murmeltier</a:t>
            </a:r>
          </a:p>
        </p:txBody>
      </p:sp>
      <p:sp>
        <p:nvSpPr>
          <p:cNvPr id="211975" name="AutoShape 7"/>
          <p:cNvSpPr>
            <a:spLocks noChangeArrowheads="1"/>
          </p:cNvSpPr>
          <p:nvPr/>
        </p:nvSpPr>
        <p:spPr bwMode="auto">
          <a:xfrm rot="-1137995">
            <a:off x="3059113" y="5157788"/>
            <a:ext cx="5791200" cy="914400"/>
          </a:xfrm>
          <a:prstGeom prst="curvedUpArrow">
            <a:avLst>
              <a:gd name="adj1" fmla="val 126667"/>
              <a:gd name="adj2" fmla="val 253333"/>
              <a:gd name="adj3" fmla="val 3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1976" name="AutoShape 8"/>
          <p:cNvSpPr>
            <a:spLocks noChangeArrowheads="1"/>
          </p:cNvSpPr>
          <p:nvPr/>
        </p:nvSpPr>
        <p:spPr bwMode="auto">
          <a:xfrm rot="-1754881">
            <a:off x="4572000" y="4437063"/>
            <a:ext cx="1066800" cy="2286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4" grpId="0" animBg="1"/>
      <p:bldP spid="211975" grpId="0" animBg="1"/>
      <p:bldP spid="2119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Verbreitung</a:t>
            </a:r>
            <a:endParaRPr lang="de-DE" sz="3600" b="1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582738"/>
            <a:ext cx="6183313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2800" b="1"/>
              <a:t>Die „walliser Walser“</a:t>
            </a:r>
            <a:endParaRPr lang="de-DE" sz="2800" b="1"/>
          </a:p>
        </p:txBody>
      </p:sp>
      <p:pic>
        <p:nvPicPr>
          <p:cNvPr id="217092" name="Picture 4" descr="Simpl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44675"/>
            <a:ext cx="5399088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3" name="Oval 5"/>
          <p:cNvSpPr>
            <a:spLocks noChangeArrowheads="1"/>
          </p:cNvSpPr>
          <p:nvPr/>
        </p:nvSpPr>
        <p:spPr bwMode="auto">
          <a:xfrm>
            <a:off x="2124075" y="45085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7094" name="Oval 6"/>
          <p:cNvSpPr>
            <a:spLocks noChangeArrowheads="1"/>
          </p:cNvSpPr>
          <p:nvPr/>
        </p:nvSpPr>
        <p:spPr bwMode="auto">
          <a:xfrm>
            <a:off x="2627313" y="48688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170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1844675"/>
            <a:ext cx="326390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3" grpId="0" animBg="1"/>
      <p:bldP spid="2170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Walser?</a:t>
            </a:r>
          </a:p>
          <a:p>
            <a:r>
              <a:rPr lang="de-C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Warum haben die Walser ihre Heimat verlassen?</a:t>
            </a:r>
          </a:p>
          <a:p>
            <a:r>
              <a:rPr lang="de-C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haben sie heute noch gemeinsam?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Die Südwalser</a:t>
            </a:r>
            <a:endParaRPr lang="de-DE" sz="3600" b="1"/>
          </a:p>
        </p:txBody>
      </p:sp>
      <p:pic>
        <p:nvPicPr>
          <p:cNvPr id="218116" name="Picture 4" descr="Südwals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628775"/>
            <a:ext cx="6337300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7" name="Oval 5"/>
          <p:cNvSpPr>
            <a:spLocks noChangeArrowheads="1"/>
          </p:cNvSpPr>
          <p:nvPr/>
        </p:nvSpPr>
        <p:spPr bwMode="auto">
          <a:xfrm>
            <a:off x="1692275" y="50847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18" name="Oval 6"/>
          <p:cNvSpPr>
            <a:spLocks noChangeArrowheads="1"/>
          </p:cNvSpPr>
          <p:nvPr/>
        </p:nvSpPr>
        <p:spPr bwMode="auto">
          <a:xfrm>
            <a:off x="2051050" y="53006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19" name="Oval 7"/>
          <p:cNvSpPr>
            <a:spLocks noChangeArrowheads="1"/>
          </p:cNvSpPr>
          <p:nvPr/>
        </p:nvSpPr>
        <p:spPr bwMode="auto">
          <a:xfrm>
            <a:off x="2051050" y="50847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0" name="Oval 8"/>
          <p:cNvSpPr>
            <a:spLocks noChangeArrowheads="1"/>
          </p:cNvSpPr>
          <p:nvPr/>
        </p:nvSpPr>
        <p:spPr bwMode="auto">
          <a:xfrm>
            <a:off x="2555875" y="494188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1" name="Oval 9"/>
          <p:cNvSpPr>
            <a:spLocks noChangeArrowheads="1"/>
          </p:cNvSpPr>
          <p:nvPr/>
        </p:nvSpPr>
        <p:spPr bwMode="auto">
          <a:xfrm>
            <a:off x="1547813" y="53006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2" name="Oval 10"/>
          <p:cNvSpPr>
            <a:spLocks noChangeArrowheads="1"/>
          </p:cNvSpPr>
          <p:nvPr/>
        </p:nvSpPr>
        <p:spPr bwMode="auto">
          <a:xfrm>
            <a:off x="2484438" y="52292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3" name="Oval 11"/>
          <p:cNvSpPr>
            <a:spLocks noChangeArrowheads="1"/>
          </p:cNvSpPr>
          <p:nvPr/>
        </p:nvSpPr>
        <p:spPr bwMode="auto">
          <a:xfrm>
            <a:off x="2700338" y="45085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4" name="Oval 12"/>
          <p:cNvSpPr>
            <a:spLocks noChangeArrowheads="1"/>
          </p:cNvSpPr>
          <p:nvPr/>
        </p:nvSpPr>
        <p:spPr bwMode="auto">
          <a:xfrm>
            <a:off x="4356100" y="45815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5" name="Oval 13"/>
          <p:cNvSpPr>
            <a:spLocks noChangeArrowheads="1"/>
          </p:cNvSpPr>
          <p:nvPr/>
        </p:nvSpPr>
        <p:spPr bwMode="auto">
          <a:xfrm>
            <a:off x="4284663" y="21336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6" name="Oval 14"/>
          <p:cNvSpPr>
            <a:spLocks noChangeArrowheads="1"/>
          </p:cNvSpPr>
          <p:nvPr/>
        </p:nvSpPr>
        <p:spPr bwMode="auto">
          <a:xfrm>
            <a:off x="4284663" y="22764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7" name="Oval 15"/>
          <p:cNvSpPr>
            <a:spLocks noChangeArrowheads="1"/>
          </p:cNvSpPr>
          <p:nvPr/>
        </p:nvSpPr>
        <p:spPr bwMode="auto">
          <a:xfrm>
            <a:off x="4643438" y="27082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1812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549275"/>
            <a:ext cx="174625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2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1484313"/>
            <a:ext cx="13096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3500438"/>
            <a:ext cx="1881187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1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4868863"/>
            <a:ext cx="18732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2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5764213"/>
            <a:ext cx="1655763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3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050" y="5594350"/>
            <a:ext cx="1366838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4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938" y="5743575"/>
            <a:ext cx="1655762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5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163" y="5834063"/>
            <a:ext cx="151288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8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1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1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1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1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1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1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1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18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1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18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18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1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500"/>
                            </p:stCondLst>
                            <p:childTnLst>
                              <p:par>
                                <p:cTn id="5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9" dur="500"/>
                                        <p:tgtEl>
                                          <p:spTgt spid="21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500"/>
                            </p:stCondLst>
                            <p:childTnLst>
                              <p:par>
                                <p:cTn id="6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1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9000"/>
                            </p:stCondLst>
                            <p:childTnLst>
                              <p:par>
                                <p:cTn id="7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218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9500"/>
                            </p:stCondLst>
                            <p:childTnLst>
                              <p:par>
                                <p:cTn id="7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" dur="500"/>
                                        <p:tgtEl>
                                          <p:spTgt spid="21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0"/>
                            </p:stCondLst>
                            <p:childTnLst>
                              <p:par>
                                <p:cTn id="80" presetID="19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21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7" grpId="0" animBg="1"/>
      <p:bldP spid="218118" grpId="0" animBg="1"/>
      <p:bldP spid="218119" grpId="0" animBg="1"/>
      <p:bldP spid="218120" grpId="0" animBg="1"/>
      <p:bldP spid="218121" grpId="0" animBg="1"/>
      <p:bldP spid="218122" grpId="0" animBg="1"/>
      <p:bldP spid="218123" grpId="0" animBg="1"/>
      <p:bldP spid="218124" grpId="0" animBg="1"/>
      <p:bldP spid="218125" grpId="0" animBg="1"/>
      <p:bldP spid="218126" grpId="0" animBg="1"/>
      <p:bldP spid="2181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Berner Oberland</a:t>
            </a:r>
            <a:r>
              <a:rPr lang="de-CH"/>
              <a:t> </a:t>
            </a:r>
            <a:endParaRPr lang="de-DE"/>
          </a:p>
        </p:txBody>
      </p:sp>
      <p:pic>
        <p:nvPicPr>
          <p:cNvPr id="221188" name="Picture 4" descr="Berner Ober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628775"/>
            <a:ext cx="5795962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9" name="Oval 5"/>
          <p:cNvSpPr>
            <a:spLocks noChangeArrowheads="1"/>
          </p:cNvSpPr>
          <p:nvPr/>
        </p:nvSpPr>
        <p:spPr bwMode="auto">
          <a:xfrm>
            <a:off x="2627313" y="37877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1190" name="Oval 6"/>
          <p:cNvSpPr>
            <a:spLocks noChangeArrowheads="1"/>
          </p:cNvSpPr>
          <p:nvPr/>
        </p:nvSpPr>
        <p:spPr bwMode="auto">
          <a:xfrm>
            <a:off x="2484438" y="35718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1191" name="Oval 7"/>
          <p:cNvSpPr>
            <a:spLocks noChangeArrowheads="1"/>
          </p:cNvSpPr>
          <p:nvPr/>
        </p:nvSpPr>
        <p:spPr bwMode="auto">
          <a:xfrm>
            <a:off x="2484438" y="241935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1192" name="Oval 8"/>
          <p:cNvSpPr>
            <a:spLocks noChangeArrowheads="1"/>
          </p:cNvSpPr>
          <p:nvPr/>
        </p:nvSpPr>
        <p:spPr bwMode="auto">
          <a:xfrm>
            <a:off x="4500563" y="31400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1193" name="Oval 9"/>
          <p:cNvSpPr>
            <a:spLocks noChangeArrowheads="1"/>
          </p:cNvSpPr>
          <p:nvPr/>
        </p:nvSpPr>
        <p:spPr bwMode="auto">
          <a:xfrm>
            <a:off x="4211638" y="26368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2119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549275"/>
            <a:ext cx="2519362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2565400"/>
            <a:ext cx="2519362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4652963"/>
            <a:ext cx="2519362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9" grpId="0" animBg="1"/>
      <p:bldP spid="221190" grpId="0" animBg="1"/>
      <p:bldP spid="221191" grpId="0" animBg="1"/>
      <p:bldP spid="221192" grpId="0" animBg="1"/>
      <p:bldP spid="22119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Rheinwald, Avers, Safien, Vals</a:t>
            </a:r>
            <a:endParaRPr lang="de-DE" sz="3600" b="1"/>
          </a:p>
        </p:txBody>
      </p:sp>
      <p:pic>
        <p:nvPicPr>
          <p:cNvPr id="24579" name="Picture 4" descr="Westbünd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539908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3" name="Oval 5"/>
          <p:cNvSpPr>
            <a:spLocks noChangeArrowheads="1"/>
          </p:cNvSpPr>
          <p:nvPr/>
        </p:nvSpPr>
        <p:spPr bwMode="auto">
          <a:xfrm>
            <a:off x="323850" y="30686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4" name="Oval 6"/>
          <p:cNvSpPr>
            <a:spLocks noChangeArrowheads="1"/>
          </p:cNvSpPr>
          <p:nvPr/>
        </p:nvSpPr>
        <p:spPr bwMode="auto">
          <a:xfrm>
            <a:off x="2339975" y="241935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5" name="Oval 7"/>
          <p:cNvSpPr>
            <a:spLocks noChangeArrowheads="1"/>
          </p:cNvSpPr>
          <p:nvPr/>
        </p:nvSpPr>
        <p:spPr bwMode="auto">
          <a:xfrm>
            <a:off x="3132138" y="263525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6" name="Oval 8"/>
          <p:cNvSpPr>
            <a:spLocks noChangeArrowheads="1"/>
          </p:cNvSpPr>
          <p:nvPr/>
        </p:nvSpPr>
        <p:spPr bwMode="auto">
          <a:xfrm>
            <a:off x="2484438" y="321151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7" name="Oval 9"/>
          <p:cNvSpPr>
            <a:spLocks noChangeArrowheads="1"/>
          </p:cNvSpPr>
          <p:nvPr/>
        </p:nvSpPr>
        <p:spPr bwMode="auto">
          <a:xfrm>
            <a:off x="2484438" y="38608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8" name="Oval 10"/>
          <p:cNvSpPr>
            <a:spLocks noChangeArrowheads="1"/>
          </p:cNvSpPr>
          <p:nvPr/>
        </p:nvSpPr>
        <p:spPr bwMode="auto">
          <a:xfrm>
            <a:off x="2771775" y="37877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9" name="Oval 11"/>
          <p:cNvSpPr>
            <a:spLocks noChangeArrowheads="1"/>
          </p:cNvSpPr>
          <p:nvPr/>
        </p:nvSpPr>
        <p:spPr bwMode="auto">
          <a:xfrm>
            <a:off x="2987675" y="37163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20" name="Oval 12"/>
          <p:cNvSpPr>
            <a:spLocks noChangeArrowheads="1"/>
          </p:cNvSpPr>
          <p:nvPr/>
        </p:nvSpPr>
        <p:spPr bwMode="auto">
          <a:xfrm>
            <a:off x="3995738" y="42195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21" name="Oval 13"/>
          <p:cNvSpPr>
            <a:spLocks noChangeArrowheads="1"/>
          </p:cNvSpPr>
          <p:nvPr/>
        </p:nvSpPr>
        <p:spPr bwMode="auto">
          <a:xfrm>
            <a:off x="4284663" y="43640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2222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175" y="1412875"/>
            <a:ext cx="21590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2997200"/>
            <a:ext cx="21590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4581525"/>
            <a:ext cx="21590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56225"/>
            <a:ext cx="215900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6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513" y="5338763"/>
            <a:ext cx="215900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7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538" y="5319713"/>
            <a:ext cx="21590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22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2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22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3" grpId="0" animBg="1"/>
      <p:bldP spid="222214" grpId="0" animBg="1"/>
      <p:bldP spid="222215" grpId="0" animBg="1"/>
      <p:bldP spid="222216" grpId="0" animBg="1"/>
      <p:bldP spid="222217" grpId="0" animBg="1"/>
      <p:bldP spid="222218" grpId="0" animBg="1"/>
      <p:bldP spid="222219" grpId="0" animBg="1"/>
      <p:bldP spid="222220" grpId="0" animBg="1"/>
      <p:bldP spid="2222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Davos, Schanfigg und Prätigau</a:t>
            </a:r>
            <a:endParaRPr lang="de-DE" sz="3600" b="1"/>
          </a:p>
        </p:txBody>
      </p:sp>
      <p:pic>
        <p:nvPicPr>
          <p:cNvPr id="25603" name="Picture 6" descr="Westbünde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412875"/>
            <a:ext cx="5399087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9" name="Oval 7"/>
          <p:cNvSpPr>
            <a:spLocks noChangeArrowheads="1"/>
          </p:cNvSpPr>
          <p:nvPr/>
        </p:nvSpPr>
        <p:spPr bwMode="auto">
          <a:xfrm>
            <a:off x="3851275" y="41497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0" name="Oval 8"/>
          <p:cNvSpPr>
            <a:spLocks noChangeArrowheads="1"/>
          </p:cNvSpPr>
          <p:nvPr/>
        </p:nvSpPr>
        <p:spPr bwMode="auto">
          <a:xfrm>
            <a:off x="3419475" y="47244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1" name="Oval 9"/>
          <p:cNvSpPr>
            <a:spLocks noChangeArrowheads="1"/>
          </p:cNvSpPr>
          <p:nvPr/>
        </p:nvSpPr>
        <p:spPr bwMode="auto">
          <a:xfrm>
            <a:off x="3132138" y="48688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2" name="Oval 10"/>
          <p:cNvSpPr>
            <a:spLocks noChangeArrowheads="1"/>
          </p:cNvSpPr>
          <p:nvPr/>
        </p:nvSpPr>
        <p:spPr bwMode="auto">
          <a:xfrm>
            <a:off x="2843213" y="40767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3" name="Oval 11"/>
          <p:cNvSpPr>
            <a:spLocks noChangeArrowheads="1"/>
          </p:cNvSpPr>
          <p:nvPr/>
        </p:nvSpPr>
        <p:spPr bwMode="auto">
          <a:xfrm>
            <a:off x="3059113" y="38608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4" name="Oval 12"/>
          <p:cNvSpPr>
            <a:spLocks noChangeArrowheads="1"/>
          </p:cNvSpPr>
          <p:nvPr/>
        </p:nvSpPr>
        <p:spPr bwMode="auto">
          <a:xfrm>
            <a:off x="3348038" y="40052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5" name="Oval 13"/>
          <p:cNvSpPr>
            <a:spLocks noChangeArrowheads="1"/>
          </p:cNvSpPr>
          <p:nvPr/>
        </p:nvSpPr>
        <p:spPr bwMode="auto">
          <a:xfrm>
            <a:off x="3132138" y="43656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6" name="Oval 14"/>
          <p:cNvSpPr>
            <a:spLocks noChangeArrowheads="1"/>
          </p:cNvSpPr>
          <p:nvPr/>
        </p:nvSpPr>
        <p:spPr bwMode="auto">
          <a:xfrm>
            <a:off x="4067175" y="36449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7" name="Oval 15"/>
          <p:cNvSpPr>
            <a:spLocks noChangeArrowheads="1"/>
          </p:cNvSpPr>
          <p:nvPr/>
        </p:nvSpPr>
        <p:spPr bwMode="auto">
          <a:xfrm>
            <a:off x="3708400" y="29972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8" name="Oval 16"/>
          <p:cNvSpPr>
            <a:spLocks noChangeArrowheads="1"/>
          </p:cNvSpPr>
          <p:nvPr/>
        </p:nvSpPr>
        <p:spPr bwMode="auto">
          <a:xfrm>
            <a:off x="3419475" y="28527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9" name="Oval 17"/>
          <p:cNvSpPr>
            <a:spLocks noChangeArrowheads="1"/>
          </p:cNvSpPr>
          <p:nvPr/>
        </p:nvSpPr>
        <p:spPr bwMode="auto">
          <a:xfrm>
            <a:off x="3708400" y="33575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50" name="Oval 18"/>
          <p:cNvSpPr>
            <a:spLocks noChangeArrowheads="1"/>
          </p:cNvSpPr>
          <p:nvPr/>
        </p:nvSpPr>
        <p:spPr bwMode="auto">
          <a:xfrm>
            <a:off x="2555875" y="27082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51" name="Oval 19"/>
          <p:cNvSpPr>
            <a:spLocks noChangeArrowheads="1"/>
          </p:cNvSpPr>
          <p:nvPr/>
        </p:nvSpPr>
        <p:spPr bwMode="auto">
          <a:xfrm>
            <a:off x="2051050" y="21336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2325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1196975"/>
            <a:ext cx="21590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3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2565400"/>
            <a:ext cx="21590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4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4076700"/>
            <a:ext cx="2159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5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94325"/>
            <a:ext cx="21590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6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5367338"/>
            <a:ext cx="2159000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7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0200" y="5345113"/>
            <a:ext cx="21590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8" name="Picture 2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860800"/>
            <a:ext cx="21590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9" name="Picture 2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420938"/>
            <a:ext cx="2159000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60" name="Picture 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688" y="5378450"/>
            <a:ext cx="21590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3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3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23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2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22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2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22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22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2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45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22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65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2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85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22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500"/>
                            </p:stCondLst>
                            <p:childTnLst>
                              <p:par>
                                <p:cTn id="8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2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9" grpId="0" animBg="1"/>
      <p:bldP spid="223240" grpId="0" animBg="1"/>
      <p:bldP spid="223241" grpId="0" animBg="1"/>
      <p:bldP spid="223242" grpId="0" animBg="1"/>
      <p:bldP spid="223243" grpId="0" animBg="1"/>
      <p:bldP spid="223244" grpId="0" animBg="1"/>
      <p:bldP spid="223245" grpId="0" animBg="1"/>
      <p:bldP spid="223246" grpId="0" animBg="1"/>
      <p:bldP spid="223247" grpId="0" animBg="1"/>
      <p:bldP spid="223248" grpId="0" animBg="1"/>
      <p:bldP spid="223249" grpId="0" animBg="1"/>
      <p:bldP spid="223250" grpId="0" animBg="1"/>
      <p:bldP spid="2232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Triesenberg, Vorarlberg und Tirol</a:t>
            </a:r>
            <a:endParaRPr lang="de-DE" sz="3600" b="1"/>
          </a:p>
        </p:txBody>
      </p:sp>
      <p:pic>
        <p:nvPicPr>
          <p:cNvPr id="26627" name="Picture 4" descr="Vorarlbe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12875"/>
            <a:ext cx="539908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61" name="Oval 5"/>
          <p:cNvSpPr>
            <a:spLocks noChangeArrowheads="1"/>
          </p:cNvSpPr>
          <p:nvPr/>
        </p:nvSpPr>
        <p:spPr bwMode="auto">
          <a:xfrm>
            <a:off x="1042988" y="38608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2" name="Oval 6"/>
          <p:cNvSpPr>
            <a:spLocks noChangeArrowheads="1"/>
          </p:cNvSpPr>
          <p:nvPr/>
        </p:nvSpPr>
        <p:spPr bwMode="auto">
          <a:xfrm>
            <a:off x="1476375" y="24923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3" name="Oval 7"/>
          <p:cNvSpPr>
            <a:spLocks noChangeArrowheads="1"/>
          </p:cNvSpPr>
          <p:nvPr/>
        </p:nvSpPr>
        <p:spPr bwMode="auto">
          <a:xfrm>
            <a:off x="2484438" y="18446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4" name="Oval 8"/>
          <p:cNvSpPr>
            <a:spLocks noChangeArrowheads="1"/>
          </p:cNvSpPr>
          <p:nvPr/>
        </p:nvSpPr>
        <p:spPr bwMode="auto">
          <a:xfrm>
            <a:off x="4067175" y="20605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5" name="Oval 9"/>
          <p:cNvSpPr>
            <a:spLocks noChangeArrowheads="1"/>
          </p:cNvSpPr>
          <p:nvPr/>
        </p:nvSpPr>
        <p:spPr bwMode="auto">
          <a:xfrm>
            <a:off x="4067175" y="22764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6" name="Oval 10"/>
          <p:cNvSpPr>
            <a:spLocks noChangeArrowheads="1"/>
          </p:cNvSpPr>
          <p:nvPr/>
        </p:nvSpPr>
        <p:spPr bwMode="auto">
          <a:xfrm>
            <a:off x="2195513" y="30686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7" name="Oval 11"/>
          <p:cNvSpPr>
            <a:spLocks noChangeArrowheads="1"/>
          </p:cNvSpPr>
          <p:nvPr/>
        </p:nvSpPr>
        <p:spPr bwMode="auto">
          <a:xfrm>
            <a:off x="2555875" y="29972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8" name="Oval 12"/>
          <p:cNvSpPr>
            <a:spLocks noChangeArrowheads="1"/>
          </p:cNvSpPr>
          <p:nvPr/>
        </p:nvSpPr>
        <p:spPr bwMode="auto">
          <a:xfrm>
            <a:off x="2339975" y="27082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9" name="Oval 13"/>
          <p:cNvSpPr>
            <a:spLocks noChangeArrowheads="1"/>
          </p:cNvSpPr>
          <p:nvPr/>
        </p:nvSpPr>
        <p:spPr bwMode="auto">
          <a:xfrm>
            <a:off x="3276600" y="27813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0" name="Oval 14"/>
          <p:cNvSpPr>
            <a:spLocks noChangeArrowheads="1"/>
          </p:cNvSpPr>
          <p:nvPr/>
        </p:nvSpPr>
        <p:spPr bwMode="auto">
          <a:xfrm>
            <a:off x="3708400" y="27813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1" name="Oval 15"/>
          <p:cNvSpPr>
            <a:spLocks noChangeArrowheads="1"/>
          </p:cNvSpPr>
          <p:nvPr/>
        </p:nvSpPr>
        <p:spPr bwMode="auto">
          <a:xfrm>
            <a:off x="3563938" y="31416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2" name="Oval 16"/>
          <p:cNvSpPr>
            <a:spLocks noChangeArrowheads="1"/>
          </p:cNvSpPr>
          <p:nvPr/>
        </p:nvSpPr>
        <p:spPr bwMode="auto">
          <a:xfrm>
            <a:off x="1763713" y="39338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3" name="Oval 17"/>
          <p:cNvSpPr>
            <a:spLocks noChangeArrowheads="1"/>
          </p:cNvSpPr>
          <p:nvPr/>
        </p:nvSpPr>
        <p:spPr bwMode="auto">
          <a:xfrm>
            <a:off x="2555875" y="40767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4" name="Oval 18"/>
          <p:cNvSpPr>
            <a:spLocks noChangeArrowheads="1"/>
          </p:cNvSpPr>
          <p:nvPr/>
        </p:nvSpPr>
        <p:spPr bwMode="auto">
          <a:xfrm>
            <a:off x="3132138" y="47244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5" name="Oval 19"/>
          <p:cNvSpPr>
            <a:spLocks noChangeArrowheads="1"/>
          </p:cNvSpPr>
          <p:nvPr/>
        </p:nvSpPr>
        <p:spPr bwMode="auto">
          <a:xfrm>
            <a:off x="3851275" y="47244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2427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620713"/>
            <a:ext cx="21590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77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3789363"/>
            <a:ext cx="2159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78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5229225"/>
            <a:ext cx="2159000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79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3" y="5564188"/>
            <a:ext cx="2159001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81" name="Picture 25" descr="thueringerber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37063"/>
            <a:ext cx="2159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80" name="Picture 24" descr="Unbenannt-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050" y="5240338"/>
            <a:ext cx="2159000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83" name="Picture 27" descr="galtü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638" y="4598988"/>
            <a:ext cx="215900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4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4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4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2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24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22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22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22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22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22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2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00"/>
                            </p:stCondLst>
                            <p:childTnLst>
                              <p:par>
                                <p:cTn id="8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2000"/>
                                        <p:tgtEl>
                                          <p:spTgt spid="22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1" grpId="0" animBg="1"/>
      <p:bldP spid="224262" grpId="0" animBg="1"/>
      <p:bldP spid="224263" grpId="0" animBg="1"/>
      <p:bldP spid="224264" grpId="0" animBg="1"/>
      <p:bldP spid="224265" grpId="0" animBg="1"/>
      <p:bldP spid="224266" grpId="0" animBg="1"/>
      <p:bldP spid="224267" grpId="0" animBg="1"/>
      <p:bldP spid="224268" grpId="0" animBg="1"/>
      <p:bldP spid="224269" grpId="0" animBg="1"/>
      <p:bldP spid="224270" grpId="0" animBg="1"/>
      <p:bldP spid="224271" grpId="0" animBg="1"/>
      <p:bldP spid="224272" grpId="0" animBg="1"/>
      <p:bldP spid="224273" grpId="0" animBg="1"/>
      <p:bldP spid="224274" grpId="0" animBg="1"/>
      <p:bldP spid="2242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b="1"/>
              <a:t>Walserorganisationen</a:t>
            </a:r>
          </a:p>
        </p:txBody>
      </p:sp>
      <p:sp>
        <p:nvSpPr>
          <p:cNvPr id="2765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CH"/>
              <a:t>IVfW mit Sitz in Brig</a:t>
            </a:r>
          </a:p>
          <a:p>
            <a:pPr eaLnBrk="1" hangingPunct="1"/>
            <a:r>
              <a:rPr lang="de-CH"/>
              <a:t>VWV</a:t>
            </a:r>
          </a:p>
          <a:p>
            <a:pPr eaLnBrk="1" hangingPunct="1"/>
            <a:r>
              <a:rPr lang="de-CH"/>
              <a:t>WVG</a:t>
            </a:r>
          </a:p>
          <a:p>
            <a:pPr eaLnBrk="1" hangingPunct="1"/>
            <a:r>
              <a:rPr lang="de-CH"/>
              <a:t>Bosco Gurin</a:t>
            </a:r>
          </a:p>
          <a:p>
            <a:pPr eaLnBrk="1" hangingPunct="1"/>
            <a:r>
              <a:rPr lang="de-CH"/>
              <a:t>Berner Oberland</a:t>
            </a:r>
          </a:p>
          <a:p>
            <a:pPr eaLnBrk="1" hangingPunct="1"/>
            <a:r>
              <a:rPr lang="de-CH"/>
              <a:t>Italien: Pomatt, Saley, Campello Monti, Ornavasso, Macugnaga, Rima, Rimella, Alagna, Issime, Gressoney</a:t>
            </a: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b="1"/>
              <a:t>Die IVfW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2688" y="2017713"/>
            <a:ext cx="6342062" cy="3427412"/>
          </a:xfrm>
        </p:spPr>
        <p:txBody>
          <a:bodyPr/>
          <a:lstStyle/>
          <a:p>
            <a:pPr eaLnBrk="1" hangingPunct="1"/>
            <a:r>
              <a:rPr lang="de-CH"/>
              <a:t>Koordination der verschiedenen Walserbewegungen</a:t>
            </a:r>
          </a:p>
          <a:p>
            <a:pPr eaLnBrk="1" hangingPunct="1"/>
            <a:r>
              <a:rPr lang="de-CH"/>
              <a:t>Walsertreffen</a:t>
            </a:r>
          </a:p>
          <a:p>
            <a:pPr eaLnBrk="1" hangingPunct="1"/>
            <a:r>
              <a:rPr lang="de-CH"/>
              <a:t>Zeitschrift „Wir Walser“   </a:t>
            </a:r>
          </a:p>
          <a:p>
            <a:pPr eaLnBrk="1" hangingPunct="1"/>
            <a:r>
              <a:rPr lang="de-CH"/>
              <a:t>Walsermuseum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2205038"/>
            <a:ext cx="10191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4149725"/>
            <a:ext cx="29305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Weitere Informationen</a:t>
            </a:r>
            <a:endParaRPr lang="de-DE" sz="3600" b="1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CH"/>
              <a:t>Paul Zinsli: Walser Volkstum</a:t>
            </a:r>
          </a:p>
          <a:p>
            <a:pPr eaLnBrk="1" hangingPunct="1"/>
            <a:r>
              <a:rPr lang="de-CH"/>
              <a:t>Die Walser. IVfW</a:t>
            </a:r>
          </a:p>
          <a:p>
            <a:pPr lvl="1" eaLnBrk="1" hangingPunct="1"/>
            <a:r>
              <a:rPr lang="de-CH">
                <a:hlinkClick r:id="rId2"/>
              </a:rPr>
              <a:t>http://www.walser-alps.eu</a:t>
            </a:r>
            <a:endParaRPr lang="de-CH"/>
          </a:p>
          <a:p>
            <a:pPr lvl="1" eaLnBrk="1" hangingPunct="1"/>
            <a:r>
              <a:rPr lang="de-CH">
                <a:hlinkClick r:id="rId3"/>
              </a:rPr>
              <a:t>http://www.wir-walser.ch</a:t>
            </a:r>
            <a:endParaRPr lang="de-CH"/>
          </a:p>
          <a:p>
            <a:pPr lvl="1" eaLnBrk="1" hangingPunct="1"/>
            <a:r>
              <a:rPr lang="de-DE">
                <a:hlinkClick r:id="rId4"/>
              </a:rPr>
              <a:t>http://www.walserverein-gr.ch/</a:t>
            </a:r>
            <a:endParaRPr lang="de-DE"/>
          </a:p>
          <a:p>
            <a:pPr lvl="1" eaLnBrk="1" hangingPunct="1"/>
            <a:r>
              <a:rPr lang="de-CH">
                <a:hlinkClick r:id="rId5"/>
              </a:rPr>
              <a:t>http://www.walser-dati.it</a:t>
            </a:r>
            <a:endParaRPr lang="de-CH"/>
          </a:p>
          <a:p>
            <a:pPr lvl="1" eaLnBrk="1" hangingPunct="1"/>
            <a:r>
              <a:rPr lang="de-CH">
                <a:hlinkClick r:id="rId6"/>
              </a:rPr>
              <a:t>http://walsermuseum.ch</a:t>
            </a:r>
            <a:endParaRPr lang="de-CH"/>
          </a:p>
          <a:p>
            <a:pPr eaLnBrk="1" hangingPunct="1"/>
            <a:endParaRPr lang="de-DE"/>
          </a:p>
          <a:p>
            <a:pPr eaLnBrk="1" hangingPunct="1"/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build="p" bldLvl="2" advAuto="1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3200" b="1" dirty="0"/>
              <a:t>Walser sind ausgewanderte Walliser</a:t>
            </a:r>
            <a:endParaRPr lang="de-DE" sz="3200" b="1" dirty="0"/>
          </a:p>
        </p:txBody>
      </p:sp>
      <p:pic>
        <p:nvPicPr>
          <p:cNvPr id="174087" name="Picture 7" descr="Walseralp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1458913"/>
            <a:ext cx="6330951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6443663" y="1412875"/>
            <a:ext cx="25209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b="1" dirty="0">
                <a:solidFill>
                  <a:schemeClr val="folHlink"/>
                </a:solidFill>
              </a:rPr>
              <a:t>immer in den höchsten Talstufen (1200  - 2100 z.B. Davos, </a:t>
            </a:r>
            <a:r>
              <a:rPr lang="de-CH" sz="1800" b="1" dirty="0" err="1">
                <a:solidFill>
                  <a:schemeClr val="folHlink"/>
                </a:solidFill>
              </a:rPr>
              <a:t>Schanfigg</a:t>
            </a:r>
            <a:r>
              <a:rPr lang="de-CH" sz="1800" b="1" dirty="0">
                <a:solidFill>
                  <a:schemeClr val="folHlink"/>
                </a:solidFill>
              </a:rPr>
              <a:t> </a:t>
            </a:r>
            <a:r>
              <a:rPr lang="de-CH" sz="1800" b="1" dirty="0" err="1">
                <a:solidFill>
                  <a:schemeClr val="folHlink"/>
                </a:solidFill>
              </a:rPr>
              <a:t>etc</a:t>
            </a:r>
            <a:r>
              <a:rPr lang="de-CH" sz="1800" b="1" dirty="0">
                <a:solidFill>
                  <a:schemeClr val="folHlink"/>
                </a:solidFill>
              </a:rPr>
              <a:t>)</a:t>
            </a:r>
          </a:p>
        </p:txBody>
      </p:sp>
      <p:sp>
        <p:nvSpPr>
          <p:cNvPr id="174089" name="Oval 9"/>
          <p:cNvSpPr>
            <a:spLocks noChangeArrowheads="1"/>
          </p:cNvSpPr>
          <p:nvPr/>
        </p:nvSpPr>
        <p:spPr bwMode="auto">
          <a:xfrm rot="-1001955">
            <a:off x="4932363" y="4724400"/>
            <a:ext cx="288925" cy="360363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0" name="Oval 10"/>
          <p:cNvSpPr>
            <a:spLocks noChangeArrowheads="1"/>
          </p:cNvSpPr>
          <p:nvPr/>
        </p:nvSpPr>
        <p:spPr bwMode="auto">
          <a:xfrm rot="-1001955">
            <a:off x="4572000" y="47244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6443663" y="2924175"/>
            <a:ext cx="2520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b="1" dirty="0">
                <a:solidFill>
                  <a:schemeClr val="folHlink"/>
                </a:solidFill>
              </a:rPr>
              <a:t>über die Pässe in das nachbarliche Hochtal (</a:t>
            </a:r>
            <a:r>
              <a:rPr lang="de-CH" sz="1800" b="1" dirty="0" err="1">
                <a:solidFill>
                  <a:schemeClr val="folHlink"/>
                </a:solidFill>
              </a:rPr>
              <a:t>Gressoney</a:t>
            </a:r>
            <a:r>
              <a:rPr lang="de-CH" sz="1800" b="1" dirty="0">
                <a:solidFill>
                  <a:schemeClr val="folHlink"/>
                </a:solidFill>
              </a:rPr>
              <a:t>,  </a:t>
            </a:r>
            <a:r>
              <a:rPr lang="de-CH" sz="1800" b="1" dirty="0" err="1">
                <a:solidFill>
                  <a:schemeClr val="folHlink"/>
                </a:solidFill>
              </a:rPr>
              <a:t>Haslital</a:t>
            </a:r>
            <a:r>
              <a:rPr lang="de-CH" sz="1800" b="1" dirty="0">
                <a:solidFill>
                  <a:schemeClr val="folHlink"/>
                </a:solidFill>
              </a:rPr>
              <a:t>)</a:t>
            </a:r>
          </a:p>
        </p:txBody>
      </p:sp>
      <p:sp>
        <p:nvSpPr>
          <p:cNvPr id="174092" name="Oval 12"/>
          <p:cNvSpPr>
            <a:spLocks noChangeArrowheads="1"/>
          </p:cNvSpPr>
          <p:nvPr/>
        </p:nvSpPr>
        <p:spPr bwMode="auto">
          <a:xfrm rot="-1001955">
            <a:off x="0" y="580548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3" name="Oval 13"/>
          <p:cNvSpPr>
            <a:spLocks noChangeArrowheads="1"/>
          </p:cNvSpPr>
          <p:nvPr/>
        </p:nvSpPr>
        <p:spPr bwMode="auto">
          <a:xfrm rot="-1001955">
            <a:off x="323850" y="580548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4" name="Oval 14"/>
          <p:cNvSpPr>
            <a:spLocks noChangeArrowheads="1"/>
          </p:cNvSpPr>
          <p:nvPr/>
        </p:nvSpPr>
        <p:spPr bwMode="auto">
          <a:xfrm rot="-1001955">
            <a:off x="468313" y="594995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5" name="Oval 15"/>
          <p:cNvSpPr>
            <a:spLocks noChangeArrowheads="1"/>
          </p:cNvSpPr>
          <p:nvPr/>
        </p:nvSpPr>
        <p:spPr bwMode="auto">
          <a:xfrm rot="-1001955">
            <a:off x="900113" y="580548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6" name="Oval 16"/>
          <p:cNvSpPr>
            <a:spLocks noChangeArrowheads="1"/>
          </p:cNvSpPr>
          <p:nvPr/>
        </p:nvSpPr>
        <p:spPr bwMode="auto">
          <a:xfrm rot="-1001955">
            <a:off x="2051050" y="50847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7" name="Oval 17"/>
          <p:cNvSpPr>
            <a:spLocks noChangeArrowheads="1"/>
          </p:cNvSpPr>
          <p:nvPr/>
        </p:nvSpPr>
        <p:spPr bwMode="auto">
          <a:xfrm rot="-1001955">
            <a:off x="2411413" y="45085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8" name="Oval 18"/>
          <p:cNvSpPr>
            <a:spLocks noChangeArrowheads="1"/>
          </p:cNvSpPr>
          <p:nvPr/>
        </p:nvSpPr>
        <p:spPr bwMode="auto">
          <a:xfrm rot="-1001955">
            <a:off x="2051050" y="41497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9" name="Oval 19"/>
          <p:cNvSpPr>
            <a:spLocks noChangeArrowheads="1"/>
          </p:cNvSpPr>
          <p:nvPr/>
        </p:nvSpPr>
        <p:spPr bwMode="auto">
          <a:xfrm rot="-1001955">
            <a:off x="827088" y="42211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0" name="Text Box 20"/>
          <p:cNvSpPr txBox="1">
            <a:spLocks noChangeArrowheads="1"/>
          </p:cNvSpPr>
          <p:nvPr/>
        </p:nvSpPr>
        <p:spPr bwMode="auto">
          <a:xfrm>
            <a:off x="6443663" y="4149725"/>
            <a:ext cx="2520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b="1" dirty="0">
                <a:solidFill>
                  <a:schemeClr val="folHlink"/>
                </a:solidFill>
              </a:rPr>
              <a:t>als Ansiedler von Feudalherren (z.B. Rheintal)</a:t>
            </a:r>
          </a:p>
        </p:txBody>
      </p:sp>
      <p:sp>
        <p:nvSpPr>
          <p:cNvPr id="174101" name="Oval 21"/>
          <p:cNvSpPr>
            <a:spLocks noChangeArrowheads="1"/>
          </p:cNvSpPr>
          <p:nvPr/>
        </p:nvSpPr>
        <p:spPr bwMode="auto">
          <a:xfrm rot="-1001955">
            <a:off x="3492500" y="46529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2" name="Oval 22"/>
          <p:cNvSpPr>
            <a:spLocks noChangeArrowheads="1"/>
          </p:cNvSpPr>
          <p:nvPr/>
        </p:nvSpPr>
        <p:spPr bwMode="auto">
          <a:xfrm rot="-1001955">
            <a:off x="4427538" y="41497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3" name="Oval 23"/>
          <p:cNvSpPr>
            <a:spLocks noChangeArrowheads="1"/>
          </p:cNvSpPr>
          <p:nvPr/>
        </p:nvSpPr>
        <p:spPr bwMode="auto">
          <a:xfrm rot="-1001955">
            <a:off x="5580063" y="31416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4" name="Text Box 24"/>
          <p:cNvSpPr txBox="1">
            <a:spLocks noChangeArrowheads="1"/>
          </p:cNvSpPr>
          <p:nvPr/>
        </p:nvSpPr>
        <p:spPr bwMode="auto">
          <a:xfrm>
            <a:off x="6443663" y="5229225"/>
            <a:ext cx="2520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b="1" dirty="0">
                <a:solidFill>
                  <a:schemeClr val="folHlink"/>
                </a:solidFill>
              </a:rPr>
              <a:t>als </a:t>
            </a:r>
            <a:r>
              <a:rPr lang="de-CH" sz="1800" b="1" dirty="0" err="1">
                <a:solidFill>
                  <a:schemeClr val="folHlink"/>
                </a:solidFill>
              </a:rPr>
              <a:t>Sekudäraus</a:t>
            </a:r>
            <a:r>
              <a:rPr lang="de-CH" sz="1800" b="1" dirty="0">
                <a:solidFill>
                  <a:schemeClr val="folHlink"/>
                </a:solidFill>
              </a:rPr>
              <a:t>- </a:t>
            </a:r>
            <a:r>
              <a:rPr lang="de-CH" sz="1800" b="1" dirty="0" err="1">
                <a:solidFill>
                  <a:schemeClr val="folHlink"/>
                </a:solidFill>
              </a:rPr>
              <a:t>wanderer</a:t>
            </a:r>
            <a:r>
              <a:rPr lang="de-CH" sz="1800" b="1" dirty="0">
                <a:solidFill>
                  <a:schemeClr val="folHlink"/>
                </a:solidFill>
              </a:rPr>
              <a:t> älterer </a:t>
            </a:r>
            <a:r>
              <a:rPr lang="de-CH" sz="1800" b="1" dirty="0" err="1">
                <a:solidFill>
                  <a:schemeClr val="folHlink"/>
                </a:solidFill>
              </a:rPr>
              <a:t>Walsersiedlungen</a:t>
            </a:r>
            <a:r>
              <a:rPr lang="de-CH" sz="1800" b="1" dirty="0">
                <a:solidFill>
                  <a:schemeClr val="folHlink"/>
                </a:solidFill>
              </a:rPr>
              <a:t> (z.B. Mittelberg)</a:t>
            </a:r>
          </a:p>
        </p:txBody>
      </p:sp>
      <p:sp>
        <p:nvSpPr>
          <p:cNvPr id="174105" name="Oval 25"/>
          <p:cNvSpPr>
            <a:spLocks noChangeArrowheads="1"/>
          </p:cNvSpPr>
          <p:nvPr/>
        </p:nvSpPr>
        <p:spPr bwMode="auto">
          <a:xfrm rot="-1001955">
            <a:off x="5795963" y="33575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6" name="Oval 26"/>
          <p:cNvSpPr>
            <a:spLocks noChangeArrowheads="1"/>
          </p:cNvSpPr>
          <p:nvPr/>
        </p:nvSpPr>
        <p:spPr bwMode="auto">
          <a:xfrm rot="-1001955">
            <a:off x="5940425" y="285273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7" name="Oval 27"/>
          <p:cNvSpPr>
            <a:spLocks noChangeArrowheads="1"/>
          </p:cNvSpPr>
          <p:nvPr/>
        </p:nvSpPr>
        <p:spPr bwMode="auto">
          <a:xfrm rot="-1001955">
            <a:off x="6084888" y="242093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8" name="Oval 28"/>
          <p:cNvSpPr>
            <a:spLocks noChangeArrowheads="1"/>
          </p:cNvSpPr>
          <p:nvPr/>
        </p:nvSpPr>
        <p:spPr bwMode="auto">
          <a:xfrm rot="-1001955">
            <a:off x="2268538" y="55165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0" name="Oval 30"/>
          <p:cNvSpPr>
            <a:spLocks noChangeArrowheads="1"/>
          </p:cNvSpPr>
          <p:nvPr/>
        </p:nvSpPr>
        <p:spPr bwMode="auto">
          <a:xfrm rot="-1001955">
            <a:off x="2916238" y="45085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1" name="Oval 31"/>
          <p:cNvSpPr>
            <a:spLocks noChangeArrowheads="1"/>
          </p:cNvSpPr>
          <p:nvPr/>
        </p:nvSpPr>
        <p:spPr bwMode="auto">
          <a:xfrm rot="-1001955">
            <a:off x="3708400" y="52292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2" name="Oval 32"/>
          <p:cNvSpPr>
            <a:spLocks noChangeArrowheads="1"/>
          </p:cNvSpPr>
          <p:nvPr/>
        </p:nvSpPr>
        <p:spPr bwMode="auto">
          <a:xfrm rot="-1001955">
            <a:off x="3851275" y="45815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3" name="Oval 33"/>
          <p:cNvSpPr>
            <a:spLocks noChangeArrowheads="1"/>
          </p:cNvSpPr>
          <p:nvPr/>
        </p:nvSpPr>
        <p:spPr bwMode="auto">
          <a:xfrm rot="-1001955">
            <a:off x="4716463" y="50133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4" name="Oval 34"/>
          <p:cNvSpPr>
            <a:spLocks noChangeArrowheads="1"/>
          </p:cNvSpPr>
          <p:nvPr/>
        </p:nvSpPr>
        <p:spPr bwMode="auto">
          <a:xfrm rot="-1001955">
            <a:off x="5292725" y="41497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5" name="Oval 35"/>
          <p:cNvSpPr>
            <a:spLocks noChangeArrowheads="1"/>
          </p:cNvSpPr>
          <p:nvPr/>
        </p:nvSpPr>
        <p:spPr bwMode="auto">
          <a:xfrm rot="-1001955">
            <a:off x="5580063" y="42211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6" name="Oval 36"/>
          <p:cNvSpPr>
            <a:spLocks noChangeArrowheads="1"/>
          </p:cNvSpPr>
          <p:nvPr/>
        </p:nvSpPr>
        <p:spPr bwMode="auto">
          <a:xfrm rot="-1001955">
            <a:off x="5292725" y="45085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7" name="Oval 37"/>
          <p:cNvSpPr>
            <a:spLocks noChangeArrowheads="1"/>
          </p:cNvSpPr>
          <p:nvPr/>
        </p:nvSpPr>
        <p:spPr bwMode="auto">
          <a:xfrm rot="-1001955">
            <a:off x="1403350" y="36449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4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4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10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17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17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17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7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1000"/>
                                        <p:tgtEl>
                                          <p:spTgt spid="17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7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7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1000"/>
                                        <p:tgtEl>
                                          <p:spTgt spid="17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500"/>
                            </p:stCondLst>
                            <p:childTnLst>
                              <p:par>
                                <p:cTn id="6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1000"/>
                                        <p:tgtEl>
                                          <p:spTgt spid="17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17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7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1000"/>
                                        <p:tgtEl>
                                          <p:spTgt spid="17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1000"/>
                                        <p:tgtEl>
                                          <p:spTgt spid="17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1000"/>
                                        <p:tgtEl>
                                          <p:spTgt spid="17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000"/>
                            </p:stCondLst>
                            <p:childTnLst>
                              <p:par>
                                <p:cTn id="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17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2000"/>
                                        <p:tgtEl>
                                          <p:spTgt spid="17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4" dur="2000"/>
                                        <p:tgtEl>
                                          <p:spTgt spid="17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2000"/>
                                        <p:tgtEl>
                                          <p:spTgt spid="17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2000"/>
                                        <p:tgtEl>
                                          <p:spTgt spid="17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2000"/>
                                        <p:tgtEl>
                                          <p:spTgt spid="17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2000"/>
                                        <p:tgtEl>
                                          <p:spTgt spid="17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2000"/>
                                        <p:tgtEl>
                                          <p:spTgt spid="17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8" dur="2000"/>
                                        <p:tgtEl>
                                          <p:spTgt spid="17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8" grpId="0" build="p" advAuto="1500"/>
      <p:bldP spid="174089" grpId="0" animBg="1"/>
      <p:bldP spid="174090" grpId="0" animBg="1"/>
      <p:bldP spid="174091" grpId="0" build="p" advAuto="1500"/>
      <p:bldP spid="174092" grpId="0" animBg="1"/>
      <p:bldP spid="174093" grpId="0" animBg="1"/>
      <p:bldP spid="174094" grpId="0" animBg="1"/>
      <p:bldP spid="174095" grpId="0" animBg="1"/>
      <p:bldP spid="174096" grpId="0" animBg="1"/>
      <p:bldP spid="174097" grpId="0" animBg="1"/>
      <p:bldP spid="174098" grpId="0" animBg="1"/>
      <p:bldP spid="174099" grpId="0" animBg="1"/>
      <p:bldP spid="174100" grpId="0" build="p" advAuto="1500"/>
      <p:bldP spid="174101" grpId="0" animBg="1"/>
      <p:bldP spid="174102" grpId="0" animBg="1"/>
      <p:bldP spid="174103" grpId="0" animBg="1"/>
      <p:bldP spid="174104" grpId="0" build="p" advAuto="1500"/>
      <p:bldP spid="174105" grpId="0" animBg="1"/>
      <p:bldP spid="174106" grpId="0" animBg="1"/>
      <p:bldP spid="174107" grpId="0" animBg="1"/>
      <p:bldP spid="174108" grpId="0" animBg="1"/>
      <p:bldP spid="174110" grpId="0" animBg="1"/>
      <p:bldP spid="174111" grpId="0" animBg="1"/>
      <p:bldP spid="174112" grpId="0" animBg="1"/>
      <p:bldP spid="174113" grpId="0" animBg="1"/>
      <p:bldP spid="174114" grpId="0" animBg="1"/>
      <p:bldP spid="174115" grpId="0" animBg="1"/>
      <p:bldP spid="174116" grpId="0" animBg="1"/>
      <p:bldP spid="1741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Gründe der Wanderungen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wirtschaftliche Gründe (Wirtschaftsflüchtlingen)</a:t>
            </a:r>
          </a:p>
          <a:p>
            <a:r>
              <a:rPr lang="de-C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kolonisatorische Gründe</a:t>
            </a:r>
          </a:p>
          <a:p>
            <a:r>
              <a:rPr lang="de-C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freiheitliche Gründe</a:t>
            </a:r>
          </a:p>
          <a:p>
            <a:endParaRPr lang="de-CH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200" b="1"/>
              <a:t>Das Wallis zur Zeit der Walserwanderung (13. Jh.)</a:t>
            </a:r>
          </a:p>
        </p:txBody>
      </p:sp>
      <p:pic>
        <p:nvPicPr>
          <p:cNvPr id="110597" name="Picture 5" descr="Wallis um 13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73238"/>
            <a:ext cx="40322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4787900" y="1773238"/>
            <a:ext cx="4356100" cy="614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b="1" dirty="0">
                <a:solidFill>
                  <a:schemeClr val="folHlink"/>
                </a:solidFill>
              </a:rPr>
              <a:t>Herrschaft des Bischofs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 dirty="0">
                <a:solidFill>
                  <a:schemeClr val="folHlink"/>
                </a:solidFill>
              </a:rPr>
              <a:t> Feudalherren (insbesondere):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 b="1" dirty="0">
                <a:solidFill>
                  <a:schemeClr val="folHlink"/>
                </a:solidFill>
              </a:rPr>
              <a:t> </a:t>
            </a:r>
            <a:r>
              <a:rPr lang="de-CH" sz="1800" dirty="0">
                <a:solidFill>
                  <a:schemeClr val="folHlink"/>
                </a:solidFill>
              </a:rPr>
              <a:t>Grafen von Castello (</a:t>
            </a:r>
            <a:r>
              <a:rPr lang="de-CH" sz="1800" dirty="0" err="1">
                <a:solidFill>
                  <a:schemeClr val="folHlink"/>
                </a:solidFill>
              </a:rPr>
              <a:t>Pellanza</a:t>
            </a:r>
            <a:r>
              <a:rPr lang="de-CH" sz="1800" dirty="0">
                <a:solidFill>
                  <a:schemeClr val="folHlink"/>
                </a:solidFill>
              </a:rPr>
              <a:t>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dirty="0" err="1">
                <a:solidFill>
                  <a:schemeClr val="folHlink"/>
                </a:solidFill>
              </a:rPr>
              <a:t>Biandrate</a:t>
            </a:r>
            <a:r>
              <a:rPr lang="de-CH" sz="1800" dirty="0">
                <a:solidFill>
                  <a:schemeClr val="folHlink"/>
                </a:solidFill>
              </a:rPr>
              <a:t> (Visp, </a:t>
            </a:r>
            <a:r>
              <a:rPr lang="de-CH" sz="1800" dirty="0" err="1">
                <a:solidFill>
                  <a:schemeClr val="folHlink"/>
                </a:solidFill>
              </a:rPr>
              <a:t>Anzasca</a:t>
            </a:r>
            <a:r>
              <a:rPr lang="de-CH" sz="1800" dirty="0">
                <a:solidFill>
                  <a:schemeClr val="folHlink"/>
                </a:solidFill>
              </a:rPr>
              <a:t>, </a:t>
            </a:r>
            <a:r>
              <a:rPr lang="de-CH" sz="1800" dirty="0" err="1">
                <a:solidFill>
                  <a:schemeClr val="folHlink"/>
                </a:solidFill>
              </a:rPr>
              <a:t>Sesia</a:t>
            </a:r>
            <a:r>
              <a:rPr lang="de-CH" sz="1800" dirty="0">
                <a:solidFill>
                  <a:schemeClr val="folHlink"/>
                </a:solidFill>
              </a:rPr>
              <a:t>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dirty="0" err="1">
                <a:solidFill>
                  <a:schemeClr val="folHlink"/>
                </a:solidFill>
              </a:rPr>
              <a:t>Mancapane</a:t>
            </a:r>
            <a:r>
              <a:rPr lang="de-CH" sz="1800" dirty="0">
                <a:solidFill>
                  <a:schemeClr val="folHlink"/>
                </a:solidFill>
              </a:rPr>
              <a:t> (</a:t>
            </a:r>
            <a:r>
              <a:rPr lang="de-CH" sz="1800" dirty="0" err="1">
                <a:solidFill>
                  <a:schemeClr val="folHlink"/>
                </a:solidFill>
              </a:rPr>
              <a:t>Mörel</a:t>
            </a:r>
            <a:r>
              <a:rPr lang="de-CH" sz="1800" dirty="0">
                <a:solidFill>
                  <a:schemeClr val="folHlink"/>
                </a:solidFill>
              </a:rPr>
              <a:t>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dirty="0" err="1">
                <a:solidFill>
                  <a:schemeClr val="folHlink"/>
                </a:solidFill>
              </a:rPr>
              <a:t>Ornavasso</a:t>
            </a:r>
            <a:r>
              <a:rPr lang="de-CH" sz="1800" dirty="0">
                <a:solidFill>
                  <a:schemeClr val="folHlink"/>
                </a:solidFill>
              </a:rPr>
              <a:t> (Naters, </a:t>
            </a:r>
            <a:r>
              <a:rPr lang="de-CH" sz="1800" dirty="0" err="1">
                <a:solidFill>
                  <a:schemeClr val="folHlink"/>
                </a:solidFill>
              </a:rPr>
              <a:t>Goms</a:t>
            </a:r>
            <a:r>
              <a:rPr lang="de-CH" sz="1800" dirty="0">
                <a:solidFill>
                  <a:schemeClr val="folHlink"/>
                </a:solidFill>
              </a:rPr>
              <a:t>, </a:t>
            </a:r>
            <a:r>
              <a:rPr lang="de-CH" sz="1800" dirty="0" err="1">
                <a:solidFill>
                  <a:schemeClr val="folHlink"/>
                </a:solidFill>
              </a:rPr>
              <a:t>Ernen</a:t>
            </a:r>
            <a:r>
              <a:rPr lang="de-CH" sz="1800" dirty="0">
                <a:solidFill>
                  <a:schemeClr val="folHlink"/>
                </a:solidFill>
              </a:rPr>
              <a:t>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dirty="0" err="1">
                <a:solidFill>
                  <a:schemeClr val="folHlink"/>
                </a:solidFill>
              </a:rPr>
              <a:t>Rodis</a:t>
            </a:r>
            <a:r>
              <a:rPr lang="de-CH" sz="1800" dirty="0">
                <a:solidFill>
                  <a:schemeClr val="folHlink"/>
                </a:solidFill>
              </a:rPr>
              <a:t> (</a:t>
            </a:r>
            <a:r>
              <a:rPr lang="de-CH" sz="1800" dirty="0" err="1">
                <a:solidFill>
                  <a:schemeClr val="folHlink"/>
                </a:solidFill>
              </a:rPr>
              <a:t>Pomatt</a:t>
            </a:r>
            <a:r>
              <a:rPr lang="de-CH" sz="1800" dirty="0">
                <a:solidFill>
                  <a:schemeClr val="folHlink"/>
                </a:solidFill>
              </a:rPr>
              <a:t>, </a:t>
            </a:r>
            <a:r>
              <a:rPr lang="de-CH" sz="1800" dirty="0" err="1">
                <a:solidFill>
                  <a:schemeClr val="folHlink"/>
                </a:solidFill>
              </a:rPr>
              <a:t>Ernen</a:t>
            </a:r>
            <a:r>
              <a:rPr lang="de-CH" sz="1800" dirty="0">
                <a:solidFill>
                  <a:schemeClr val="folHlink"/>
                </a:solidFill>
              </a:rPr>
              <a:t>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dirty="0" err="1">
                <a:solidFill>
                  <a:schemeClr val="folHlink"/>
                </a:solidFill>
              </a:rPr>
              <a:t>Manegoldi</a:t>
            </a:r>
            <a:r>
              <a:rPr lang="de-CH" sz="1800" dirty="0">
                <a:solidFill>
                  <a:schemeClr val="folHlink"/>
                </a:solidFill>
              </a:rPr>
              <a:t> (z.B. de </a:t>
            </a:r>
            <a:r>
              <a:rPr lang="de-CH" sz="1800" dirty="0" err="1">
                <a:solidFill>
                  <a:schemeClr val="folHlink"/>
                </a:solidFill>
              </a:rPr>
              <a:t>Saxo</a:t>
            </a:r>
            <a:r>
              <a:rPr lang="de-CH" sz="1800" dirty="0">
                <a:solidFill>
                  <a:schemeClr val="folHlink"/>
                </a:solidFill>
              </a:rPr>
              <a:t> Naters)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b="1" dirty="0">
                <a:solidFill>
                  <a:schemeClr val="folHlink"/>
                </a:solidFill>
              </a:rPr>
              <a:t>Stellung der Bauern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wenig freie Bauern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Hörige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endParaRPr lang="de-CH" sz="1800" dirty="0">
              <a:solidFill>
                <a:schemeClr val="folHlink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endParaRPr lang="de-CH" sz="1800" dirty="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de-CH" sz="1800" b="1" dirty="0">
              <a:solidFill>
                <a:schemeClr val="folHlink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endParaRPr lang="de-DE" sz="1800" b="1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0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0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0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0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05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05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5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05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05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05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105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 bldLvl="2" advAuto="100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Gründe der Walserwanderungen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4284663" y="1916113"/>
            <a:ext cx="46799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b="1" dirty="0">
                <a:solidFill>
                  <a:schemeClr val="folHlink"/>
                </a:solidFill>
              </a:rPr>
              <a:t>Klima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 dirty="0">
                <a:solidFill>
                  <a:schemeClr val="folHlink"/>
                </a:solidFill>
              </a:rPr>
              <a:t> Trockenheit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 dirty="0">
                <a:solidFill>
                  <a:schemeClr val="folHlink"/>
                </a:solidFill>
              </a:rPr>
              <a:t> Überbevölkerung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 dirty="0">
                <a:solidFill>
                  <a:schemeClr val="folHlink"/>
                </a:solidFill>
              </a:rPr>
              <a:t> Verfügbarkeit der Kommunikationen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 dirty="0">
                <a:solidFill>
                  <a:schemeClr val="folHlink"/>
                </a:solidFill>
              </a:rPr>
              <a:t> Fertigkeiten der Walliser </a:t>
            </a:r>
            <a:r>
              <a:rPr lang="de-CH" sz="1800" dirty="0">
                <a:solidFill>
                  <a:schemeClr val="folHlink"/>
                </a:solidFill>
              </a:rPr>
              <a:t>(Roden,                  </a:t>
            </a:r>
          </a:p>
          <a:p>
            <a:pPr>
              <a:spcBef>
                <a:spcPct val="50000"/>
              </a:spcBef>
            </a:pPr>
            <a:r>
              <a:rPr lang="de-CH" sz="1800" dirty="0">
                <a:solidFill>
                  <a:schemeClr val="folHlink"/>
                </a:solidFill>
              </a:rPr>
              <a:t>  Wasserleitungsbau, Alpbewirtschaftung)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 dirty="0">
                <a:solidFill>
                  <a:schemeClr val="folHlink"/>
                </a:solidFill>
              </a:rPr>
              <a:t> Siedlungspolitik der Feudalherren  = </a:t>
            </a:r>
            <a:r>
              <a:rPr lang="de-CH" sz="1800" b="1" dirty="0" err="1">
                <a:solidFill>
                  <a:schemeClr val="folHlink"/>
                </a:solidFill>
              </a:rPr>
              <a:t>Kolonistenrecht</a:t>
            </a:r>
            <a:r>
              <a:rPr lang="de-CH" sz="1800" b="1" dirty="0">
                <a:solidFill>
                  <a:schemeClr val="folHlink"/>
                </a:solidFill>
              </a:rPr>
              <a:t>  </a:t>
            </a:r>
            <a:r>
              <a:rPr lang="de-CH" sz="1800" dirty="0">
                <a:solidFill>
                  <a:schemeClr val="folHlink"/>
                </a:solidFill>
              </a:rPr>
              <a:t>(z.B. </a:t>
            </a:r>
            <a:r>
              <a:rPr lang="de-CH" sz="1800" dirty="0" err="1">
                <a:solidFill>
                  <a:schemeClr val="folHlink"/>
                </a:solidFill>
              </a:rPr>
              <a:t>Rodis</a:t>
            </a:r>
            <a:r>
              <a:rPr lang="de-CH" sz="1800" dirty="0">
                <a:solidFill>
                  <a:schemeClr val="folHlink"/>
                </a:solidFill>
              </a:rPr>
              <a:t> oder Herren von </a:t>
            </a:r>
            <a:r>
              <a:rPr lang="de-CH" sz="1800" dirty="0" err="1">
                <a:solidFill>
                  <a:schemeClr val="folHlink"/>
                </a:solidFill>
              </a:rPr>
              <a:t>Vaz</a:t>
            </a:r>
            <a:r>
              <a:rPr lang="de-CH" sz="1800" dirty="0">
                <a:solidFill>
                  <a:schemeClr val="folHlink"/>
                </a:solidFill>
              </a:rPr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b="1" dirty="0">
                <a:solidFill>
                  <a:schemeClr val="folHlink"/>
                </a:solidFill>
              </a:rPr>
              <a:t>Auswanderung zwecks Bewahrung der eigenen Freiheiten = tradiertes Recht </a:t>
            </a:r>
            <a:r>
              <a:rPr lang="de-CH" sz="1800" dirty="0">
                <a:solidFill>
                  <a:schemeClr val="folHlink"/>
                </a:solidFill>
              </a:rPr>
              <a:t>(z.B. </a:t>
            </a:r>
            <a:r>
              <a:rPr lang="de-CH" sz="1800" dirty="0" err="1">
                <a:solidFill>
                  <a:schemeClr val="folHlink"/>
                </a:solidFill>
              </a:rPr>
              <a:t>Pomatt</a:t>
            </a:r>
            <a:r>
              <a:rPr lang="de-CH" sz="1800" dirty="0">
                <a:solidFill>
                  <a:schemeClr val="folHlink"/>
                </a:solidFill>
              </a:rPr>
              <a:t>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endParaRPr lang="de-DE" sz="1800" dirty="0">
              <a:solidFill>
                <a:schemeClr val="folHlink"/>
              </a:solidFill>
            </a:endParaRP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412875"/>
            <a:ext cx="2879725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1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1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1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1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 build="p" advAuto="15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Das „Walserrecht“ </a:t>
            </a:r>
            <a:r>
              <a:rPr lang="de-CH" sz="2800" b="1">
                <a:solidFill>
                  <a:srgbClr val="FF0000"/>
                </a:solidFill>
              </a:rPr>
              <a:t>„Allzit fri Walser“</a:t>
            </a:r>
            <a:endParaRPr lang="de-DE" sz="3600" b="1">
              <a:solidFill>
                <a:srgbClr val="FF0000"/>
              </a:solidFill>
            </a:endParaRP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4284663" y="1916113"/>
            <a:ext cx="467995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 dirty="0">
                <a:solidFill>
                  <a:schemeClr val="folHlink"/>
                </a:solidFill>
              </a:rPr>
              <a:t> </a:t>
            </a:r>
            <a:r>
              <a:rPr lang="de-CH" sz="1800" b="1" dirty="0">
                <a:solidFill>
                  <a:schemeClr val="folHlink"/>
                </a:solidFill>
              </a:rPr>
              <a:t>Schirm und Schutz des Grundherrn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 dirty="0">
                <a:solidFill>
                  <a:schemeClr val="folHlink"/>
                </a:solidFill>
              </a:rPr>
              <a:t> persönliche Freiheit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 dirty="0">
                <a:solidFill>
                  <a:schemeClr val="folHlink"/>
                </a:solidFill>
              </a:rPr>
              <a:t> freie Erbleihe (Realteilung)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 dirty="0">
                <a:solidFill>
                  <a:schemeClr val="folHlink"/>
                </a:solidFill>
              </a:rPr>
              <a:t> niedere Gerichtsbarkeit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 dirty="0">
                <a:solidFill>
                  <a:schemeClr val="folHlink"/>
                </a:solidFill>
              </a:rPr>
              <a:t> selbstverwalteten Gemeinde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 dirty="0">
                <a:solidFill>
                  <a:schemeClr val="folHlink"/>
                </a:solidFill>
              </a:rPr>
              <a:t> leisten als Freie Waffendienst</a:t>
            </a:r>
            <a:endParaRPr lang="de-DE" sz="1800" dirty="0">
              <a:solidFill>
                <a:schemeClr val="folHlink"/>
              </a:solidFill>
            </a:endParaRP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1331913" y="5157788"/>
            <a:ext cx="78120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2400" b="1" dirty="0">
                <a:solidFill>
                  <a:schemeClr val="folHlink"/>
                </a:solidFill>
              </a:rPr>
              <a:t>Daraus folgt: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2400" b="1" dirty="0">
                <a:solidFill>
                  <a:schemeClr val="folHlink"/>
                </a:solidFill>
              </a:rPr>
              <a:t> gewaltige Differenz zu den Nachbarn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2400" b="1" dirty="0">
                <a:solidFill>
                  <a:schemeClr val="folHlink"/>
                </a:solidFill>
              </a:rPr>
              <a:t> der Begriff „Freie Walser“</a:t>
            </a:r>
            <a:endParaRPr lang="de-DE" sz="2400" b="1" dirty="0">
              <a:solidFill>
                <a:schemeClr val="folHlink"/>
              </a:solidFill>
            </a:endParaRPr>
          </a:p>
        </p:txBody>
      </p:sp>
      <p:pic>
        <p:nvPicPr>
          <p:cNvPr id="1720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060575"/>
            <a:ext cx="32004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2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2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2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2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2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2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2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2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2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2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2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2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2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72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72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72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7" grpId="0" build="p" advAuto="1500"/>
      <p:bldP spid="172038" grpId="0" build="p" advAuto="150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Gemeinsamkeiten</a:t>
            </a:r>
          </a:p>
        </p:txBody>
      </p:sp>
      <p:pic>
        <p:nvPicPr>
          <p:cNvPr id="64514" name="Picture 2" descr="Altes Ha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952" y="1772816"/>
            <a:ext cx="3240000" cy="2430000"/>
          </a:xfrm>
          <a:prstGeom prst="rect">
            <a:avLst/>
          </a:prstGeom>
          <a:noFill/>
        </p:spPr>
      </p:pic>
      <p:pic>
        <p:nvPicPr>
          <p:cNvPr id="64516" name="Picture 4" descr="File:Alagna Valsesia- (30)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416" y="1772816"/>
            <a:ext cx="3240000" cy="243000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3411768" y="5301208"/>
            <a:ext cx="2600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Sprache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2800" b="1"/>
              <a:t>Die Besiedlung des Wallis: Die Alemannen</a:t>
            </a:r>
            <a:endParaRPr lang="de-DE" sz="2800" b="1"/>
          </a:p>
        </p:txBody>
      </p:sp>
      <p:pic>
        <p:nvPicPr>
          <p:cNvPr id="18330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62075"/>
            <a:ext cx="6096000" cy="50101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83307" name="Line 11"/>
          <p:cNvSpPr>
            <a:spLocks noChangeShapeType="1"/>
          </p:cNvSpPr>
          <p:nvPr/>
        </p:nvSpPr>
        <p:spPr bwMode="auto">
          <a:xfrm>
            <a:off x="4267200" y="1447800"/>
            <a:ext cx="0" cy="7620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252788" y="2489200"/>
            <a:ext cx="1319212" cy="1516063"/>
            <a:chOff x="2049" y="1568"/>
            <a:chExt cx="831" cy="955"/>
          </a:xfrm>
        </p:grpSpPr>
        <p:sp>
          <p:nvSpPr>
            <p:cNvPr id="6174" name="Freeform 13"/>
            <p:cNvSpPr>
              <a:spLocks/>
            </p:cNvSpPr>
            <p:nvPr/>
          </p:nvSpPr>
          <p:spPr bwMode="auto">
            <a:xfrm>
              <a:off x="2049" y="1568"/>
              <a:ext cx="770" cy="955"/>
            </a:xfrm>
            <a:custGeom>
              <a:avLst/>
              <a:gdLst>
                <a:gd name="T0" fmla="*/ 732 w 770"/>
                <a:gd name="T1" fmla="*/ 0 h 955"/>
                <a:gd name="T2" fmla="*/ 668 w 770"/>
                <a:gd name="T3" fmla="*/ 19 h 955"/>
                <a:gd name="T4" fmla="*/ 560 w 770"/>
                <a:gd name="T5" fmla="*/ 70 h 955"/>
                <a:gd name="T6" fmla="*/ 516 w 770"/>
                <a:gd name="T7" fmla="*/ 121 h 955"/>
                <a:gd name="T8" fmla="*/ 421 w 770"/>
                <a:gd name="T9" fmla="*/ 178 h 955"/>
                <a:gd name="T10" fmla="*/ 370 w 770"/>
                <a:gd name="T11" fmla="*/ 210 h 955"/>
                <a:gd name="T12" fmla="*/ 338 w 770"/>
                <a:gd name="T13" fmla="*/ 235 h 955"/>
                <a:gd name="T14" fmla="*/ 281 w 770"/>
                <a:gd name="T15" fmla="*/ 273 h 955"/>
                <a:gd name="T16" fmla="*/ 262 w 770"/>
                <a:gd name="T17" fmla="*/ 286 h 955"/>
                <a:gd name="T18" fmla="*/ 192 w 770"/>
                <a:gd name="T19" fmla="*/ 350 h 955"/>
                <a:gd name="T20" fmla="*/ 116 w 770"/>
                <a:gd name="T21" fmla="*/ 394 h 955"/>
                <a:gd name="T22" fmla="*/ 78 w 770"/>
                <a:gd name="T23" fmla="*/ 419 h 955"/>
                <a:gd name="T24" fmla="*/ 33 w 770"/>
                <a:gd name="T25" fmla="*/ 483 h 955"/>
                <a:gd name="T26" fmla="*/ 72 w 770"/>
                <a:gd name="T27" fmla="*/ 788 h 955"/>
                <a:gd name="T28" fmla="*/ 84 w 770"/>
                <a:gd name="T29" fmla="*/ 807 h 955"/>
                <a:gd name="T30" fmla="*/ 122 w 770"/>
                <a:gd name="T31" fmla="*/ 832 h 955"/>
                <a:gd name="T32" fmla="*/ 179 w 770"/>
                <a:gd name="T33" fmla="*/ 883 h 955"/>
                <a:gd name="T34" fmla="*/ 287 w 770"/>
                <a:gd name="T35" fmla="*/ 934 h 955"/>
                <a:gd name="T36" fmla="*/ 345 w 770"/>
                <a:gd name="T37" fmla="*/ 946 h 955"/>
                <a:gd name="T38" fmla="*/ 503 w 770"/>
                <a:gd name="T39" fmla="*/ 940 h 955"/>
                <a:gd name="T40" fmla="*/ 725 w 770"/>
                <a:gd name="T41" fmla="*/ 927 h 955"/>
                <a:gd name="T42" fmla="*/ 770 w 770"/>
                <a:gd name="T43" fmla="*/ 940 h 9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70"/>
                <a:gd name="T67" fmla="*/ 0 h 955"/>
                <a:gd name="T68" fmla="*/ 770 w 770"/>
                <a:gd name="T69" fmla="*/ 955 h 95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70" h="955">
                  <a:moveTo>
                    <a:pt x="732" y="0"/>
                  </a:moveTo>
                  <a:cubicBezTo>
                    <a:pt x="710" y="7"/>
                    <a:pt x="689" y="12"/>
                    <a:pt x="668" y="19"/>
                  </a:cubicBezTo>
                  <a:cubicBezTo>
                    <a:pt x="621" y="50"/>
                    <a:pt x="614" y="56"/>
                    <a:pt x="560" y="70"/>
                  </a:cubicBezTo>
                  <a:cubicBezTo>
                    <a:pt x="535" y="86"/>
                    <a:pt x="539" y="102"/>
                    <a:pt x="516" y="121"/>
                  </a:cubicBezTo>
                  <a:cubicBezTo>
                    <a:pt x="488" y="142"/>
                    <a:pt x="454" y="167"/>
                    <a:pt x="421" y="178"/>
                  </a:cubicBezTo>
                  <a:cubicBezTo>
                    <a:pt x="404" y="189"/>
                    <a:pt x="385" y="197"/>
                    <a:pt x="370" y="210"/>
                  </a:cubicBezTo>
                  <a:cubicBezTo>
                    <a:pt x="333" y="240"/>
                    <a:pt x="381" y="221"/>
                    <a:pt x="338" y="235"/>
                  </a:cubicBezTo>
                  <a:cubicBezTo>
                    <a:pt x="319" y="247"/>
                    <a:pt x="299" y="260"/>
                    <a:pt x="281" y="273"/>
                  </a:cubicBezTo>
                  <a:cubicBezTo>
                    <a:pt x="274" y="277"/>
                    <a:pt x="262" y="286"/>
                    <a:pt x="262" y="286"/>
                  </a:cubicBezTo>
                  <a:cubicBezTo>
                    <a:pt x="236" y="325"/>
                    <a:pt x="232" y="329"/>
                    <a:pt x="192" y="350"/>
                  </a:cubicBezTo>
                  <a:cubicBezTo>
                    <a:pt x="172" y="377"/>
                    <a:pt x="143" y="377"/>
                    <a:pt x="116" y="394"/>
                  </a:cubicBezTo>
                  <a:cubicBezTo>
                    <a:pt x="103" y="401"/>
                    <a:pt x="78" y="419"/>
                    <a:pt x="78" y="419"/>
                  </a:cubicBezTo>
                  <a:cubicBezTo>
                    <a:pt x="62" y="441"/>
                    <a:pt x="52" y="463"/>
                    <a:pt x="33" y="483"/>
                  </a:cubicBezTo>
                  <a:cubicBezTo>
                    <a:pt x="8" y="561"/>
                    <a:pt x="0" y="735"/>
                    <a:pt x="72" y="788"/>
                  </a:cubicBezTo>
                  <a:cubicBezTo>
                    <a:pt x="76" y="794"/>
                    <a:pt x="78" y="802"/>
                    <a:pt x="84" y="807"/>
                  </a:cubicBezTo>
                  <a:cubicBezTo>
                    <a:pt x="95" y="817"/>
                    <a:pt x="122" y="832"/>
                    <a:pt x="122" y="832"/>
                  </a:cubicBezTo>
                  <a:cubicBezTo>
                    <a:pt x="138" y="855"/>
                    <a:pt x="151" y="874"/>
                    <a:pt x="179" y="883"/>
                  </a:cubicBezTo>
                  <a:cubicBezTo>
                    <a:pt x="213" y="906"/>
                    <a:pt x="246" y="924"/>
                    <a:pt x="287" y="934"/>
                  </a:cubicBezTo>
                  <a:cubicBezTo>
                    <a:pt x="310" y="948"/>
                    <a:pt x="318" y="955"/>
                    <a:pt x="345" y="946"/>
                  </a:cubicBezTo>
                  <a:cubicBezTo>
                    <a:pt x="401" y="953"/>
                    <a:pt x="445" y="944"/>
                    <a:pt x="503" y="940"/>
                  </a:cubicBezTo>
                  <a:cubicBezTo>
                    <a:pt x="571" y="905"/>
                    <a:pt x="651" y="923"/>
                    <a:pt x="725" y="927"/>
                  </a:cubicBezTo>
                  <a:cubicBezTo>
                    <a:pt x="766" y="934"/>
                    <a:pt x="754" y="924"/>
                    <a:pt x="770" y="940"/>
                  </a:cubicBezTo>
                </a:path>
              </a:pathLst>
            </a:custGeom>
            <a:noFill/>
            <a:ln w="76200" cmpd="sng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75" name="Line 14"/>
            <p:cNvSpPr>
              <a:spLocks noChangeShapeType="1"/>
            </p:cNvSpPr>
            <p:nvPr/>
          </p:nvSpPr>
          <p:spPr bwMode="auto">
            <a:xfrm>
              <a:off x="2784" y="2496"/>
              <a:ext cx="96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sp>
        <p:nvSpPr>
          <p:cNvPr id="183311" name="Line 15"/>
          <p:cNvSpPr>
            <a:spLocks noChangeShapeType="1"/>
          </p:cNvSpPr>
          <p:nvPr/>
        </p:nvSpPr>
        <p:spPr bwMode="auto">
          <a:xfrm flipV="1">
            <a:off x="4800600" y="2209800"/>
            <a:ext cx="1143000" cy="1524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419600" y="2470150"/>
            <a:ext cx="176213" cy="806450"/>
            <a:chOff x="2784" y="1556"/>
            <a:chExt cx="111" cy="508"/>
          </a:xfrm>
        </p:grpSpPr>
        <p:sp>
          <p:nvSpPr>
            <p:cNvPr id="6172" name="Freeform 17"/>
            <p:cNvSpPr>
              <a:spLocks/>
            </p:cNvSpPr>
            <p:nvPr/>
          </p:nvSpPr>
          <p:spPr bwMode="auto">
            <a:xfrm>
              <a:off x="2832" y="1556"/>
              <a:ext cx="63" cy="460"/>
            </a:xfrm>
            <a:custGeom>
              <a:avLst/>
              <a:gdLst>
                <a:gd name="T0" fmla="*/ 30 w 108"/>
                <a:gd name="T1" fmla="*/ 0 h 603"/>
                <a:gd name="T2" fmla="*/ 37 w 108"/>
                <a:gd name="T3" fmla="*/ 37 h 603"/>
                <a:gd name="T4" fmla="*/ 17 w 108"/>
                <a:gd name="T5" fmla="*/ 229 h 603"/>
                <a:gd name="T6" fmla="*/ 9 w 108"/>
                <a:gd name="T7" fmla="*/ 296 h 603"/>
                <a:gd name="T8" fmla="*/ 0 w 108"/>
                <a:gd name="T9" fmla="*/ 351 h 6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603"/>
                <a:gd name="T17" fmla="*/ 108 w 108"/>
                <a:gd name="T18" fmla="*/ 603 h 6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603">
                  <a:moveTo>
                    <a:pt x="89" y="0"/>
                  </a:moveTo>
                  <a:cubicBezTo>
                    <a:pt x="95" y="20"/>
                    <a:pt x="101" y="42"/>
                    <a:pt x="108" y="63"/>
                  </a:cubicBezTo>
                  <a:cubicBezTo>
                    <a:pt x="101" y="172"/>
                    <a:pt x="89" y="289"/>
                    <a:pt x="51" y="393"/>
                  </a:cubicBezTo>
                  <a:cubicBezTo>
                    <a:pt x="45" y="436"/>
                    <a:pt x="38" y="466"/>
                    <a:pt x="26" y="508"/>
                  </a:cubicBezTo>
                  <a:cubicBezTo>
                    <a:pt x="16" y="538"/>
                    <a:pt x="0" y="570"/>
                    <a:pt x="0" y="603"/>
                  </a:cubicBezTo>
                </a:path>
              </a:pathLst>
            </a:custGeom>
            <a:noFill/>
            <a:ln w="76200" cmpd="sng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73" name="Line 18"/>
            <p:cNvSpPr>
              <a:spLocks noChangeShapeType="1"/>
            </p:cNvSpPr>
            <p:nvPr/>
          </p:nvSpPr>
          <p:spPr bwMode="auto">
            <a:xfrm flipH="1">
              <a:off x="2784" y="1968"/>
              <a:ext cx="48" cy="96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716463" y="2419350"/>
            <a:ext cx="1074737" cy="628650"/>
            <a:chOff x="2971" y="1524"/>
            <a:chExt cx="677" cy="396"/>
          </a:xfrm>
        </p:grpSpPr>
        <p:sp>
          <p:nvSpPr>
            <p:cNvPr id="6170" name="Freeform 20"/>
            <p:cNvSpPr>
              <a:spLocks/>
            </p:cNvSpPr>
            <p:nvPr/>
          </p:nvSpPr>
          <p:spPr bwMode="auto">
            <a:xfrm>
              <a:off x="2971" y="1524"/>
              <a:ext cx="622" cy="355"/>
            </a:xfrm>
            <a:custGeom>
              <a:avLst/>
              <a:gdLst>
                <a:gd name="T0" fmla="*/ 0 w 622"/>
                <a:gd name="T1" fmla="*/ 0 h 355"/>
                <a:gd name="T2" fmla="*/ 38 w 622"/>
                <a:gd name="T3" fmla="*/ 32 h 355"/>
                <a:gd name="T4" fmla="*/ 115 w 622"/>
                <a:gd name="T5" fmla="*/ 133 h 355"/>
                <a:gd name="T6" fmla="*/ 267 w 622"/>
                <a:gd name="T7" fmla="*/ 228 h 355"/>
                <a:gd name="T8" fmla="*/ 388 w 622"/>
                <a:gd name="T9" fmla="*/ 292 h 355"/>
                <a:gd name="T10" fmla="*/ 515 w 622"/>
                <a:gd name="T11" fmla="*/ 317 h 355"/>
                <a:gd name="T12" fmla="*/ 622 w 622"/>
                <a:gd name="T13" fmla="*/ 355 h 3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2"/>
                <a:gd name="T22" fmla="*/ 0 h 355"/>
                <a:gd name="T23" fmla="*/ 622 w 622"/>
                <a:gd name="T24" fmla="*/ 355 h 3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2" h="355">
                  <a:moveTo>
                    <a:pt x="0" y="0"/>
                  </a:moveTo>
                  <a:cubicBezTo>
                    <a:pt x="11" y="11"/>
                    <a:pt x="26" y="20"/>
                    <a:pt x="38" y="32"/>
                  </a:cubicBezTo>
                  <a:cubicBezTo>
                    <a:pt x="67" y="61"/>
                    <a:pt x="85" y="103"/>
                    <a:pt x="115" y="133"/>
                  </a:cubicBezTo>
                  <a:cubicBezTo>
                    <a:pt x="156" y="174"/>
                    <a:pt x="214" y="205"/>
                    <a:pt x="267" y="228"/>
                  </a:cubicBezTo>
                  <a:cubicBezTo>
                    <a:pt x="310" y="246"/>
                    <a:pt x="343" y="273"/>
                    <a:pt x="388" y="292"/>
                  </a:cubicBezTo>
                  <a:cubicBezTo>
                    <a:pt x="428" y="308"/>
                    <a:pt x="473" y="301"/>
                    <a:pt x="515" y="317"/>
                  </a:cubicBezTo>
                  <a:cubicBezTo>
                    <a:pt x="540" y="326"/>
                    <a:pt x="592" y="355"/>
                    <a:pt x="622" y="355"/>
                  </a:cubicBezTo>
                </a:path>
              </a:pathLst>
            </a:custGeom>
            <a:noFill/>
            <a:ln w="76200" cmpd="sng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71" name="Line 21"/>
            <p:cNvSpPr>
              <a:spLocks noChangeShapeType="1"/>
            </p:cNvSpPr>
            <p:nvPr/>
          </p:nvSpPr>
          <p:spPr bwMode="auto">
            <a:xfrm>
              <a:off x="3552" y="1872"/>
              <a:ext cx="96" cy="48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sp>
        <p:nvSpPr>
          <p:cNvPr id="183318" name="Line 22"/>
          <p:cNvSpPr>
            <a:spLocks noChangeShapeType="1"/>
          </p:cNvSpPr>
          <p:nvPr/>
        </p:nvSpPr>
        <p:spPr bwMode="auto">
          <a:xfrm>
            <a:off x="6019800" y="3048000"/>
            <a:ext cx="381000" cy="2286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19" name="Line 23"/>
          <p:cNvSpPr>
            <a:spLocks noChangeShapeType="1"/>
          </p:cNvSpPr>
          <p:nvPr/>
        </p:nvSpPr>
        <p:spPr bwMode="auto">
          <a:xfrm flipH="1">
            <a:off x="5715000" y="3124200"/>
            <a:ext cx="152400" cy="533400"/>
          </a:xfrm>
          <a:prstGeom prst="line">
            <a:avLst/>
          </a:prstGeom>
          <a:noFill/>
          <a:ln w="7620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20" name="Line 24"/>
          <p:cNvSpPr>
            <a:spLocks noChangeShapeType="1"/>
          </p:cNvSpPr>
          <p:nvPr/>
        </p:nvSpPr>
        <p:spPr bwMode="auto">
          <a:xfrm>
            <a:off x="457200" y="1600200"/>
            <a:ext cx="12192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21" name="WordArt 25"/>
          <p:cNvSpPr>
            <a:spLocks noChangeArrowheads="1" noChangeShapeType="1" noTextEdit="1"/>
          </p:cNvSpPr>
          <p:nvPr/>
        </p:nvSpPr>
        <p:spPr bwMode="auto">
          <a:xfrm>
            <a:off x="457200" y="1981200"/>
            <a:ext cx="1473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rPr>
              <a:t>bis ca. 700</a:t>
            </a:r>
          </a:p>
        </p:txBody>
      </p:sp>
      <p:sp>
        <p:nvSpPr>
          <p:cNvPr id="183322" name="Line 26"/>
          <p:cNvSpPr>
            <a:spLocks noChangeShapeType="1"/>
          </p:cNvSpPr>
          <p:nvPr/>
        </p:nvSpPr>
        <p:spPr bwMode="auto">
          <a:xfrm>
            <a:off x="457200" y="2743200"/>
            <a:ext cx="1143000" cy="0"/>
          </a:xfrm>
          <a:prstGeom prst="line">
            <a:avLst/>
          </a:prstGeom>
          <a:noFill/>
          <a:ln w="7620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23" name="WordArt 27"/>
          <p:cNvSpPr>
            <a:spLocks noChangeArrowheads="1" noChangeShapeType="1" noTextEdit="1"/>
          </p:cNvSpPr>
          <p:nvPr/>
        </p:nvSpPr>
        <p:spPr bwMode="auto">
          <a:xfrm>
            <a:off x="457200" y="2971800"/>
            <a:ext cx="1473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rPr>
              <a:t>Infiltration</a:t>
            </a:r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4953000" y="3487738"/>
            <a:ext cx="268288" cy="855662"/>
            <a:chOff x="3120" y="2197"/>
            <a:chExt cx="169" cy="539"/>
          </a:xfrm>
        </p:grpSpPr>
        <p:sp>
          <p:nvSpPr>
            <p:cNvPr id="6168" name="Freeform 29"/>
            <p:cNvSpPr>
              <a:spLocks/>
            </p:cNvSpPr>
            <p:nvPr/>
          </p:nvSpPr>
          <p:spPr bwMode="auto">
            <a:xfrm>
              <a:off x="3187" y="2197"/>
              <a:ext cx="102" cy="476"/>
            </a:xfrm>
            <a:custGeom>
              <a:avLst/>
              <a:gdLst>
                <a:gd name="T0" fmla="*/ 76 w 102"/>
                <a:gd name="T1" fmla="*/ 0 h 476"/>
                <a:gd name="T2" fmla="*/ 102 w 102"/>
                <a:gd name="T3" fmla="*/ 114 h 476"/>
                <a:gd name="T4" fmla="*/ 45 w 102"/>
                <a:gd name="T5" fmla="*/ 381 h 476"/>
                <a:gd name="T6" fmla="*/ 0 w 102"/>
                <a:gd name="T7" fmla="*/ 476 h 476"/>
                <a:gd name="T8" fmla="*/ 29 w 102"/>
                <a:gd name="T9" fmla="*/ 443 h 4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476"/>
                <a:gd name="T17" fmla="*/ 102 w 102"/>
                <a:gd name="T18" fmla="*/ 476 h 4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476">
                  <a:moveTo>
                    <a:pt x="76" y="0"/>
                  </a:moveTo>
                  <a:cubicBezTo>
                    <a:pt x="86" y="37"/>
                    <a:pt x="94" y="75"/>
                    <a:pt x="102" y="114"/>
                  </a:cubicBezTo>
                  <a:cubicBezTo>
                    <a:pt x="95" y="192"/>
                    <a:pt x="76" y="307"/>
                    <a:pt x="45" y="381"/>
                  </a:cubicBezTo>
                  <a:cubicBezTo>
                    <a:pt x="34" y="405"/>
                    <a:pt x="0" y="454"/>
                    <a:pt x="0" y="476"/>
                  </a:cubicBezTo>
                  <a:lnTo>
                    <a:pt x="29" y="443"/>
                  </a:ln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69" name="Line 30"/>
            <p:cNvSpPr>
              <a:spLocks noChangeShapeType="1"/>
            </p:cNvSpPr>
            <p:nvPr/>
          </p:nvSpPr>
          <p:spPr bwMode="auto">
            <a:xfrm flipH="1">
              <a:off x="3120" y="2640"/>
              <a:ext cx="96" cy="9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4343400" y="4092575"/>
            <a:ext cx="363538" cy="708025"/>
            <a:chOff x="2736" y="2578"/>
            <a:chExt cx="229" cy="446"/>
          </a:xfrm>
        </p:grpSpPr>
        <p:sp>
          <p:nvSpPr>
            <p:cNvPr id="6166" name="Freeform 32"/>
            <p:cNvSpPr>
              <a:spLocks/>
            </p:cNvSpPr>
            <p:nvPr/>
          </p:nvSpPr>
          <p:spPr bwMode="auto">
            <a:xfrm>
              <a:off x="2762" y="2578"/>
              <a:ext cx="203" cy="414"/>
            </a:xfrm>
            <a:custGeom>
              <a:avLst/>
              <a:gdLst>
                <a:gd name="T0" fmla="*/ 146 w 203"/>
                <a:gd name="T1" fmla="*/ 0 h 414"/>
                <a:gd name="T2" fmla="*/ 197 w 203"/>
                <a:gd name="T3" fmla="*/ 89 h 414"/>
                <a:gd name="T4" fmla="*/ 203 w 203"/>
                <a:gd name="T5" fmla="*/ 165 h 414"/>
                <a:gd name="T6" fmla="*/ 76 w 203"/>
                <a:gd name="T7" fmla="*/ 349 h 414"/>
                <a:gd name="T8" fmla="*/ 19 w 203"/>
                <a:gd name="T9" fmla="*/ 387 h 414"/>
                <a:gd name="T10" fmla="*/ 0 w 203"/>
                <a:gd name="T11" fmla="*/ 413 h 4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3"/>
                <a:gd name="T19" fmla="*/ 0 h 414"/>
                <a:gd name="T20" fmla="*/ 203 w 203"/>
                <a:gd name="T21" fmla="*/ 414 h 4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3" h="414">
                  <a:moveTo>
                    <a:pt x="146" y="0"/>
                  </a:moveTo>
                  <a:cubicBezTo>
                    <a:pt x="201" y="13"/>
                    <a:pt x="179" y="42"/>
                    <a:pt x="197" y="89"/>
                  </a:cubicBezTo>
                  <a:cubicBezTo>
                    <a:pt x="199" y="114"/>
                    <a:pt x="203" y="139"/>
                    <a:pt x="203" y="165"/>
                  </a:cubicBezTo>
                  <a:cubicBezTo>
                    <a:pt x="203" y="226"/>
                    <a:pt x="132" y="331"/>
                    <a:pt x="76" y="349"/>
                  </a:cubicBezTo>
                  <a:cubicBezTo>
                    <a:pt x="57" y="367"/>
                    <a:pt x="44" y="378"/>
                    <a:pt x="19" y="387"/>
                  </a:cubicBezTo>
                  <a:cubicBezTo>
                    <a:pt x="5" y="414"/>
                    <a:pt x="15" y="413"/>
                    <a:pt x="0" y="413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67" name="Line 33"/>
            <p:cNvSpPr>
              <a:spLocks noChangeShapeType="1"/>
            </p:cNvSpPr>
            <p:nvPr/>
          </p:nvSpPr>
          <p:spPr bwMode="auto">
            <a:xfrm flipH="1">
              <a:off x="2736" y="2928"/>
              <a:ext cx="96" cy="9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676650" y="4162425"/>
            <a:ext cx="438150" cy="790575"/>
            <a:chOff x="2316" y="2622"/>
            <a:chExt cx="276" cy="498"/>
          </a:xfrm>
        </p:grpSpPr>
        <p:sp>
          <p:nvSpPr>
            <p:cNvPr id="6164" name="Freeform 35"/>
            <p:cNvSpPr>
              <a:spLocks/>
            </p:cNvSpPr>
            <p:nvPr/>
          </p:nvSpPr>
          <p:spPr bwMode="auto">
            <a:xfrm>
              <a:off x="2316" y="2622"/>
              <a:ext cx="211" cy="470"/>
            </a:xfrm>
            <a:custGeom>
              <a:avLst/>
              <a:gdLst>
                <a:gd name="T0" fmla="*/ 20 w 211"/>
                <a:gd name="T1" fmla="*/ 0 h 470"/>
                <a:gd name="T2" fmla="*/ 20 w 211"/>
                <a:gd name="T3" fmla="*/ 216 h 470"/>
                <a:gd name="T4" fmla="*/ 211 w 211"/>
                <a:gd name="T5" fmla="*/ 470 h 470"/>
                <a:gd name="T6" fmla="*/ 0 60000 65536"/>
                <a:gd name="T7" fmla="*/ 0 60000 65536"/>
                <a:gd name="T8" fmla="*/ 0 60000 65536"/>
                <a:gd name="T9" fmla="*/ 0 w 211"/>
                <a:gd name="T10" fmla="*/ 0 h 470"/>
                <a:gd name="T11" fmla="*/ 211 w 211"/>
                <a:gd name="T12" fmla="*/ 470 h 4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" h="470">
                  <a:moveTo>
                    <a:pt x="20" y="0"/>
                  </a:moveTo>
                  <a:cubicBezTo>
                    <a:pt x="0" y="85"/>
                    <a:pt x="9" y="35"/>
                    <a:pt x="20" y="216"/>
                  </a:cubicBezTo>
                  <a:cubicBezTo>
                    <a:pt x="26" y="320"/>
                    <a:pt x="90" y="470"/>
                    <a:pt x="211" y="470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65" name="Line 36"/>
            <p:cNvSpPr>
              <a:spLocks noChangeShapeType="1"/>
            </p:cNvSpPr>
            <p:nvPr/>
          </p:nvSpPr>
          <p:spPr bwMode="auto">
            <a:xfrm>
              <a:off x="2496" y="3072"/>
              <a:ext cx="96" cy="4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sp>
        <p:nvSpPr>
          <p:cNvPr id="183333" name="Line 37"/>
          <p:cNvSpPr>
            <a:spLocks noChangeShapeType="1"/>
          </p:cNvSpPr>
          <p:nvPr/>
        </p:nvSpPr>
        <p:spPr bwMode="auto">
          <a:xfrm>
            <a:off x="457200" y="5181600"/>
            <a:ext cx="12192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34" name="WordArt 38"/>
          <p:cNvSpPr>
            <a:spLocks noChangeArrowheads="1" noChangeShapeType="1" noTextEdit="1"/>
          </p:cNvSpPr>
          <p:nvPr/>
        </p:nvSpPr>
        <p:spPr bwMode="auto">
          <a:xfrm>
            <a:off x="304800" y="5562600"/>
            <a:ext cx="16383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bis ca. 1000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7" grpId="0" animBg="1"/>
      <p:bldP spid="183311" grpId="0" animBg="1"/>
      <p:bldP spid="183318" grpId="0" animBg="1"/>
      <p:bldP spid="183319" grpId="0" animBg="1"/>
      <p:bldP spid="183320" grpId="0" animBg="1"/>
      <p:bldP spid="183321" grpId="0" animBg="1"/>
      <p:bldP spid="183322" grpId="0" animBg="1"/>
      <p:bldP spid="183323" grpId="0" animBg="1"/>
      <p:bldP spid="183333" grpId="0" animBg="1"/>
      <p:bldP spid="183334" grpId="0" animBg="1"/>
    </p:bldLst>
  </p:timing>
</p:sld>
</file>

<file path=ppt/theme/theme1.xml><?xml version="1.0" encoding="utf-8"?>
<a:theme xmlns:a="http://schemas.openxmlformats.org/drawingml/2006/main" name="Übergänge">
  <a:themeElements>
    <a:clrScheme name="Übergäng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Übergäng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Übergäng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Übergäng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Übergäng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0</TotalTime>
  <Words>571</Words>
  <Application>Microsoft Office PowerPoint</Application>
  <PresentationFormat>Bildschirmpräsentation (4:3)</PresentationFormat>
  <Paragraphs>125</Paragraphs>
  <Slides>27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Tahoma</vt:lpstr>
      <vt:lpstr>Times</vt:lpstr>
      <vt:lpstr>Wingdings</vt:lpstr>
      <vt:lpstr>Übergänge</vt:lpstr>
      <vt:lpstr>Die Walser</vt:lpstr>
      <vt:lpstr>PowerPoint-Präsentation</vt:lpstr>
      <vt:lpstr>Walser sind ausgewanderte Walliser</vt:lpstr>
      <vt:lpstr>Gründe der Wanderungen</vt:lpstr>
      <vt:lpstr>Das Wallis zur Zeit der Walserwanderung (13. Jh.)</vt:lpstr>
      <vt:lpstr>Gründe der Walserwanderungen</vt:lpstr>
      <vt:lpstr>Das „Walserrecht“ „Allzit fri Walser“</vt:lpstr>
      <vt:lpstr>Gemeinsamkeiten</vt:lpstr>
      <vt:lpstr>Die Besiedlung des Wallis: Die Alemannen</vt:lpstr>
      <vt:lpstr>PowerPoint-Präsentation</vt:lpstr>
      <vt:lpstr>Der Stauraum im Oberwallis</vt:lpstr>
      <vt:lpstr>Die Dialektgrenzen im Oberwallis</vt:lpstr>
      <vt:lpstr>Die Walserwanderung</vt:lpstr>
      <vt:lpstr>PowerPoint-Präsentation</vt:lpstr>
      <vt:lpstr>Gemeinsame sprachliche Merkmale</vt:lpstr>
      <vt:lpstr>Gemeinsame sprachliche Merkmale</vt:lpstr>
      <vt:lpstr>PowerPoint-Präsentation</vt:lpstr>
      <vt:lpstr>Verbreitung</vt:lpstr>
      <vt:lpstr>Die „walliser Walser“</vt:lpstr>
      <vt:lpstr>Die Südwalser</vt:lpstr>
      <vt:lpstr>Berner Oberland </vt:lpstr>
      <vt:lpstr>Rheinwald, Avers, Safien, Vals</vt:lpstr>
      <vt:lpstr>Davos, Schanfigg und Prätigau</vt:lpstr>
      <vt:lpstr>Triesenberg, Vorarlberg und Tirol</vt:lpstr>
      <vt:lpstr>Walserorganisationen</vt:lpstr>
      <vt:lpstr>Die IVfW</vt:lpstr>
      <vt:lpstr>Weitere Informationen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Walliserdeutsch</dc:title>
  <dc:creator>Schmid Volmar</dc:creator>
  <cp:lastModifiedBy>Volmar Schmid</cp:lastModifiedBy>
  <cp:revision>47</cp:revision>
  <cp:lastPrinted>1601-01-01T00:00:00Z</cp:lastPrinted>
  <dcterms:created xsi:type="dcterms:W3CDTF">2004-10-23T16:04:20Z</dcterms:created>
  <dcterms:modified xsi:type="dcterms:W3CDTF">2019-05-21T15:22:16Z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